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36"/>
  </p:notesMasterIdLst>
  <p:handoutMasterIdLst>
    <p:handoutMasterId r:id="rId37"/>
  </p:handoutMasterIdLst>
  <p:sldIdLst>
    <p:sldId id="256" r:id="rId5"/>
    <p:sldId id="257"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306" r:id="rId22"/>
    <p:sldId id="299" r:id="rId23"/>
    <p:sldId id="300" r:id="rId24"/>
    <p:sldId id="301" r:id="rId25"/>
    <p:sldId id="302" r:id="rId26"/>
    <p:sldId id="303" r:id="rId27"/>
    <p:sldId id="307" r:id="rId28"/>
    <p:sldId id="305" r:id="rId29"/>
    <p:sldId id="274" r:id="rId30"/>
    <p:sldId id="282" r:id="rId31"/>
    <p:sldId id="277" r:id="rId32"/>
    <p:sldId id="278" r:id="rId33"/>
    <p:sldId id="281" r:id="rId34"/>
    <p:sldId id="280" r:id="rId35"/>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ather Simmonsen" initials="H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CCCCCC"/>
    <a:srgbClr val="99CC99"/>
    <a:srgbClr val="F6AE1E"/>
    <a:srgbClr val="FFFFFF"/>
    <a:srgbClr val="FF0066"/>
    <a:srgbClr val="000000"/>
    <a:srgbClr val="F3AF35"/>
    <a:srgbClr val="9C42E6"/>
    <a:srgbClr val="D1943B"/>
  </p:clrMru>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2" autoAdjust="0"/>
    <p:restoredTop sz="70455" autoAdjust="0"/>
  </p:normalViewPr>
  <p:slideViewPr>
    <p:cSldViewPr>
      <p:cViewPr>
        <p:scale>
          <a:sx n="50" d="100"/>
          <a:sy n="50" d="100"/>
        </p:scale>
        <p:origin x="-750" y="-72"/>
      </p:cViewPr>
      <p:guideLst>
        <p:guide orient="horz" pos="144"/>
        <p:guide orient="horz" pos="895"/>
        <p:guide orient="horz" pos="1484"/>
        <p:guide orient="horz" pos="1200"/>
        <p:guide orient="horz" pos="2736"/>
        <p:guide orient="horz" pos="3897"/>
        <p:guide pos="2880"/>
        <p:guide pos="240"/>
        <p:guide pos="460"/>
        <p:guide pos="5520"/>
        <p:guide pos="863"/>
        <p:guide pos="5299"/>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36" d="100"/>
          <a:sy n="36" d="100"/>
        </p:scale>
        <p:origin x="-1992" y="-96"/>
      </p:cViewPr>
      <p:guideLst>
        <p:guide orient="horz" pos="2880"/>
        <p:guide pos="2160"/>
      </p:guideLst>
    </p:cSldViewPr>
  </p:notesViewPr>
  <p:gridSpacing cx="39327138" cy="3932713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Trebuchet MS"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idx="11"/>
          </p:nvPr>
        </p:nvSpPr>
        <p:spPr/>
        <p:txBody>
          <a:bodyPr/>
          <a:lstStyle/>
          <a:p>
            <a:fld id="{81331B57-0BE5-4F82-AA58-76F53EFF3ADA}" type="datetime8">
              <a:rPr lang="en-US" smtClean="0"/>
              <a:pPr/>
              <a:t>8/13/2009 7:33 PM</a:t>
            </a:fld>
            <a:endParaRPr lang="en-US" dirty="0"/>
          </a:p>
        </p:txBody>
      </p:sp>
      <p:sp>
        <p:nvSpPr>
          <p:cNvPr id="6" name="Footer Placeholder 5"/>
          <p:cNvSpPr>
            <a:spLocks noGrp="1"/>
          </p:cNvSpPr>
          <p:nvPr>
            <p:ph type="ftr" sz="quarter" idx="12"/>
          </p:nvPr>
        </p:nvSpPr>
        <p:spPr/>
        <p:txBody>
          <a:bodyPr/>
          <a:lstStyle/>
          <a:p>
            <a:r>
              <a:rPr lang="en-US" dirty="0" smtClean="0"/>
              <a:t>© 2009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endParaRPr lang="en-US" baseline="0" dirty="0" smtClean="0"/>
          </a:p>
          <a:p>
            <a:pPr>
              <a:buFont typeface="Arial" pitchFamily="34" charset="0"/>
              <a:buChar char="•"/>
            </a:pPr>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48FC1A-566D-4922-B4E5-82783595DCCA}"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8/13/2009 7:33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AC83DE07-4FC6-4232-8051-A4EFEB491909}"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AC83DE07-4FC6-4232-8051-A4EFEB491909}"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8/13/2009 7:33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848FC1A-566D-4922-B4E5-82783595DCCA}"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8/13/2009 7:33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dirty="0" err="1" smtClean="0"/>
              <a:t>Tech·Ed</a:t>
            </a:r>
            <a:r>
              <a:rPr lang="en-US" dirty="0" smtClean="0"/>
              <a:t>  North America 2009</a:t>
            </a:r>
          </a:p>
        </p:txBody>
      </p:sp>
      <p:sp>
        <p:nvSpPr>
          <p:cNvPr id="5" name="Date Placeholder 4"/>
          <p:cNvSpPr>
            <a:spLocks noGrp="1"/>
          </p:cNvSpPr>
          <p:nvPr>
            <p:ph type="dt" idx="11"/>
          </p:nvPr>
        </p:nvSpPr>
        <p:spPr/>
        <p:txBody>
          <a:bodyPr/>
          <a:lstStyle/>
          <a:p>
            <a:fld id="{81331B57-0BE5-4F82-AA58-76F53EFF3ADA}" type="datetime8">
              <a:rPr lang="en-US" smtClean="0"/>
              <a:pPr/>
              <a:t>8/13/2009 7:33 PM</a:t>
            </a:fld>
            <a:endParaRPr lang="en-US" dirty="0"/>
          </a:p>
        </p:txBody>
      </p:sp>
      <p:sp>
        <p:nvSpPr>
          <p:cNvPr id="6" name="Footer Placeholder 5"/>
          <p:cNvSpPr>
            <a:spLocks noGrp="1"/>
          </p:cNvSpPr>
          <p:nvPr>
            <p:ph type="ftr" sz="quarter" idx="12"/>
          </p:nvPr>
        </p:nvSpPr>
        <p:spPr/>
        <p:txBody>
          <a:bodyPr/>
          <a:lstStyle/>
          <a:p>
            <a:r>
              <a:rPr lang="en-US" dirty="0" smtClean="0"/>
              <a:t>© 2009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r>
              <a:rPr lang="en-US" dirty="0" smtClean="0"/>
              <a:t>Session Abstract: Prism provides guidance, via design patterns, to help you build robust, flexible and modular Silverlight and WPF applications. These patterns support unit testing, separation of concerns, loose coupling and the ability to share application logic between Silverlight and WPF applications. Prism includes source code for the library itself, extensive documentation, a sample application that shows how the patterns work together in a real-world application. It also includes a Visual Studio add-in to help you easily share code between WPF and Silverlight. This session provides an overview of Prism, and shows how you can use Prism to design and build composite Silverlight applications.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charset="0"/>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8/13/2009 7:33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8/13/2009 7:33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23</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8/13/2009 7:33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31</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8/13/2009 7:33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http://www.sxc.hu/photo/833284</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http://www.sxc.hu/photo/338544</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8/13/2009 7:33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490251" y="3929349"/>
            <a:ext cx="7921912" cy="1337595"/>
          </a:xfrm>
        </p:spPr>
        <p:txBody>
          <a:bodyPr>
            <a:noAutofit/>
          </a:bodyPr>
          <a:lstStyle>
            <a:lvl1pPr algn="l" defTabSz="914363" rtl="0" eaLnBrk="1" latinLnBrk="0" hangingPunct="1">
              <a:lnSpc>
                <a:spcPct val="90000"/>
              </a:lnSpc>
              <a:spcBef>
                <a:spcPct val="0"/>
              </a:spcBef>
              <a:buNone/>
              <a:defRPr lang="en-US" sz="6000" b="1" kern="1200" cap="none" spc="-15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4475221" y="5341785"/>
            <a:ext cx="3812443" cy="461665"/>
          </a:xfrm>
        </p:spPr>
        <p:txBody>
          <a:bodyPr>
            <a:noAutofit/>
          </a:bodyPr>
          <a:lstStyle>
            <a:lvl1pPr marL="0" indent="0" algn="l">
              <a:lnSpc>
                <a:spcPct val="90000"/>
              </a:lnSpc>
              <a:spcBef>
                <a:spcPts val="0"/>
              </a:spcBef>
              <a:buNone/>
              <a:defRPr sz="2400">
                <a:solidFill>
                  <a:schemeClr val="tx1"/>
                </a:solidFill>
                <a:latin typeface="+mn-lt"/>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100000"/>
              <a:buFontTx/>
              <a:buBlip>
                <a:blip r:embed="rId2"/>
              </a:buBlip>
              <a:defRPr/>
            </a:lvl1pPr>
            <a:lvl2pPr>
              <a:buClr>
                <a:schemeClr val="tx1"/>
              </a:buClr>
              <a:buSzPct val="90000"/>
              <a:buFontTx/>
              <a:buBlip>
                <a:blip r:embed="rId3"/>
              </a:buBlip>
              <a:defRPr/>
            </a:lvl2pPr>
            <a:lvl3pPr>
              <a:buClr>
                <a:schemeClr val="tx1"/>
              </a:buClr>
              <a:buSzPct val="90000"/>
              <a:buFontTx/>
              <a:buBlip>
                <a:blip r:embed="rId3"/>
              </a:buBlip>
              <a:defRPr/>
            </a:lvl3pPr>
            <a:lvl4pPr>
              <a:buClr>
                <a:schemeClr val="tx1"/>
              </a:buClr>
              <a:buSzPct val="90000"/>
              <a:buFontTx/>
              <a:buBlip>
                <a:blip r:embed="rId3"/>
              </a:buBlip>
              <a:defRPr/>
            </a:lvl4pPr>
            <a:lvl5pPr>
              <a:buClr>
                <a:schemeClr val="tx1"/>
              </a:buClr>
              <a:buSzPct val="9000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Related Content Layout">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marL="0" marR="0" indent="0" defTabSz="914363" rtl="0" eaLnBrk="1" fontAlgn="auto" latinLnBrk="0" hangingPunct="1">
              <a:lnSpc>
                <a:spcPct val="90000"/>
              </a:lnSpc>
              <a:spcBef>
                <a:spcPct val="0"/>
              </a:spcBef>
              <a:spcAft>
                <a:spcPts val="0"/>
              </a:spcAft>
              <a:tabLst/>
              <a:defRPr baseline="0">
                <a:latin typeface="+mj-lt"/>
              </a:defRPr>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Related Content</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11" name="Content Placeholder 10"/>
          <p:cNvSpPr>
            <a:spLocks noGrp="1"/>
          </p:cNvSpPr>
          <p:nvPr>
            <p:ph sz="quarter" idx="10" hasCustomPrompt="1"/>
          </p:nvPr>
        </p:nvSpPr>
        <p:spPr>
          <a:xfrm>
            <a:off x="381000" y="141446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Breakout Sessions (session codes and titles)</a:t>
            </a:r>
          </a:p>
        </p:txBody>
      </p:sp>
      <p:sp>
        <p:nvSpPr>
          <p:cNvPr id="12" name="Content Placeholder 10"/>
          <p:cNvSpPr>
            <a:spLocks noGrp="1"/>
          </p:cNvSpPr>
          <p:nvPr>
            <p:ph sz="quarter" idx="11" hasCustomPrompt="1"/>
          </p:nvPr>
        </p:nvSpPr>
        <p:spPr>
          <a:xfrm>
            <a:off x="381000" y="234742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a:defRPr/>
            </a:pPr>
            <a:r>
              <a:rPr lang="en-US" dirty="0" smtClean="0"/>
              <a:t>Interactive Theater Sessions (session codes and titles)</a:t>
            </a:r>
          </a:p>
        </p:txBody>
      </p:sp>
      <p:sp>
        <p:nvSpPr>
          <p:cNvPr id="13" name="Content Placeholder 10"/>
          <p:cNvSpPr>
            <a:spLocks noGrp="1"/>
          </p:cNvSpPr>
          <p:nvPr>
            <p:ph sz="quarter" idx="12" hasCustomPrompt="1"/>
          </p:nvPr>
        </p:nvSpPr>
        <p:spPr>
          <a:xfrm>
            <a:off x="381000" y="3280383"/>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Content Placeholder 10"/>
          <p:cNvSpPr>
            <a:spLocks noGrp="1"/>
          </p:cNvSpPr>
          <p:nvPr>
            <p:ph sz="quarter" idx="13" hasCustomPrompt="1"/>
          </p:nvPr>
        </p:nvSpPr>
        <p:spPr>
          <a:xfrm>
            <a:off x="381000" y="4213345"/>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rack Resources Layout">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a:defRPr baseline="0"/>
            </a:lvl1pPr>
          </a:lstStyle>
          <a:p>
            <a:r>
              <a:rPr lang="en-US" dirty="0" smtClean="0"/>
              <a:t>Track Resources</a:t>
            </a:r>
            <a:endParaRPr lang="en-US" dirty="0"/>
          </a:p>
        </p:txBody>
      </p:sp>
      <p:sp>
        <p:nvSpPr>
          <p:cNvPr id="11" name="Content Placeholder 10"/>
          <p:cNvSpPr>
            <a:spLocks noGrp="1"/>
          </p:cNvSpPr>
          <p:nvPr>
            <p:ph sz="quarter" idx="10" hasCustomPrompt="1"/>
          </p:nvPr>
        </p:nvSpPr>
        <p:spPr>
          <a:xfrm>
            <a:off x="381000" y="141446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1</a:t>
            </a:r>
            <a:endParaRPr lang="en-US" dirty="0"/>
          </a:p>
        </p:txBody>
      </p:sp>
      <p:sp>
        <p:nvSpPr>
          <p:cNvPr id="12" name="Content Placeholder 10"/>
          <p:cNvSpPr>
            <a:spLocks noGrp="1"/>
          </p:cNvSpPr>
          <p:nvPr>
            <p:ph sz="quarter" idx="11" hasCustomPrompt="1"/>
          </p:nvPr>
        </p:nvSpPr>
        <p:spPr>
          <a:xfrm>
            <a:off x="381000" y="2347422"/>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2</a:t>
            </a:r>
            <a:endParaRPr lang="en-US" dirty="0"/>
          </a:p>
        </p:txBody>
      </p:sp>
      <p:sp>
        <p:nvSpPr>
          <p:cNvPr id="13" name="Content Placeholder 10"/>
          <p:cNvSpPr>
            <a:spLocks noGrp="1"/>
          </p:cNvSpPr>
          <p:nvPr>
            <p:ph sz="quarter" idx="12" hasCustomPrompt="1"/>
          </p:nvPr>
        </p:nvSpPr>
        <p:spPr>
          <a:xfrm>
            <a:off x="381000" y="3280384"/>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3</a:t>
            </a:r>
            <a:endParaRPr lang="en-US" dirty="0"/>
          </a:p>
        </p:txBody>
      </p:sp>
      <p:sp>
        <p:nvSpPr>
          <p:cNvPr id="14" name="Content Placeholder 10"/>
          <p:cNvSpPr>
            <a:spLocks noGrp="1"/>
          </p:cNvSpPr>
          <p:nvPr>
            <p:ph sz="quarter" idx="13" hasCustomPrompt="1"/>
          </p:nvPr>
        </p:nvSpPr>
        <p:spPr>
          <a:xfrm>
            <a:off x="381000" y="4213346"/>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4</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bwMode="ltGray">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730249" y="4992403"/>
            <a:ext cx="7651245" cy="752822"/>
          </a:xfrm>
        </p:spPr>
        <p:txBody>
          <a:bodyPr vert="horz" wrap="square" lIns="0" tIns="0" rIns="0" bIns="0" rtlCol="0" anchor="t">
            <a:noAutofit/>
          </a:bodyPr>
          <a:lstStyle>
            <a:lvl1pPr algn="l" defTabSz="914363" rtl="0" eaLnBrk="1" latinLnBrk="0" hangingPunct="1">
              <a:lnSpc>
                <a:spcPct val="90000"/>
              </a:lnSpc>
              <a:spcBef>
                <a:spcPct val="0"/>
              </a:spcBef>
              <a:buNone/>
              <a:defRPr lang="en-US" sz="4000" b="0" kern="1200" cap="none" spc="-150" dirty="0">
                <a:ln w="3175">
                  <a:noFill/>
                </a:ln>
                <a:solidFill>
                  <a:schemeClr val="bg1"/>
                </a:solidFill>
                <a:effectLst/>
                <a:latin typeface="+mn-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730249" y="5746265"/>
            <a:ext cx="6803209" cy="461665"/>
          </a:xfrm>
        </p:spPr>
        <p:txBody>
          <a:bodyPr>
            <a:noAutofit/>
          </a:bodyPr>
          <a:lstStyle>
            <a:lvl1pPr marL="0" indent="0" algn="l">
              <a:lnSpc>
                <a:spcPct val="90000"/>
              </a:lnSpc>
              <a:spcBef>
                <a:spcPts val="0"/>
              </a:spcBef>
              <a:buNone/>
              <a:defRPr sz="2000">
                <a:solidFill>
                  <a:schemeClr val="tx1">
                    <a:tint val="75000"/>
                  </a:schemeClr>
                </a:solidFill>
                <a:latin typeface="+mn-lt"/>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bwMode="white">
          <a:xfrm>
            <a:off x="510793" y="3813437"/>
            <a:ext cx="7681913" cy="1059925"/>
          </a:xfrm>
        </p:spPr>
        <p:txBody>
          <a:bodyPr anchor="t" anchorCtr="0">
            <a:noAutofit/>
          </a:bodyPr>
          <a:lstStyle>
            <a:lvl1pPr marL="0" indent="0" algn="l">
              <a:buFont typeface="Arial" pitchFamily="34" charset="0"/>
              <a:buNone/>
              <a:defRPr kumimoji="0" lang="en-US" sz="8000" b="1"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atin typeface="+mn-lt"/>
              </a:defRPr>
            </a:lvl1pPr>
            <a:lvl2pPr>
              <a:lnSpc>
                <a:spcPct val="90000"/>
              </a:lnSpc>
              <a:defRPr>
                <a:latin typeface="+mn-lt"/>
              </a:defRPr>
            </a:lvl2pPr>
            <a:lvl3pPr>
              <a:lnSpc>
                <a:spcPct val="90000"/>
              </a:lnSpc>
              <a:defRPr>
                <a:latin typeface="+mn-lt"/>
              </a:defRPr>
            </a:lvl3pPr>
            <a:lvl4pPr>
              <a:lnSpc>
                <a:spcPct val="90000"/>
              </a:lnSpc>
              <a:defRPr>
                <a:latin typeface="+mn-lt"/>
              </a:defRPr>
            </a:lvl4pPr>
            <a:lvl5pPr>
              <a:lnSpc>
                <a:spcPct val="90000"/>
              </a:lnSpc>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1000" y="1412874"/>
            <a:ext cx="8382000" cy="4561205"/>
          </a:xfrm>
        </p:spPr>
        <p:txBody>
          <a:bodyPr>
            <a:noAutofit/>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14" cstate="email">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1999" cy="2135969"/>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25" r:id="rId11"/>
    <p:sldLayoutId id="2147483726"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solidFill>
            <a:srgbClr val="CCFFCC"/>
          </a:solidFill>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rgbClr val="99CC99"/>
          </a:solidFill>
          <a:latin typeface="+mn-lt"/>
          <a:ea typeface="+mn-ea"/>
          <a:cs typeface="+mn-cs"/>
        </a:defRPr>
      </a:lvl1pPr>
      <a:lvl2pPr marL="914400" indent="-396875" algn="l" defTabSz="914363" rtl="0" eaLnBrk="1" latinLnBrk="0" hangingPunct="1">
        <a:lnSpc>
          <a:spcPct val="90000"/>
        </a:lnSpc>
        <a:spcBef>
          <a:spcPct val="20000"/>
        </a:spcBef>
        <a:buSzPct val="90000"/>
        <a:buFontTx/>
        <a:buBlip>
          <a:blip r:embed="rId16"/>
        </a:buBlip>
        <a:defRPr sz="2800" kern="1200">
          <a:solidFill>
            <a:srgbClr val="99CC99"/>
          </a:solidFill>
          <a:latin typeface="+mn-lt"/>
          <a:ea typeface="+mn-ea"/>
          <a:cs typeface="+mn-cs"/>
        </a:defRPr>
      </a:lvl2pPr>
      <a:lvl3pPr marL="1258888" indent="-344488" algn="l" defTabSz="914363" rtl="0" eaLnBrk="1" latinLnBrk="0" hangingPunct="1">
        <a:lnSpc>
          <a:spcPct val="90000"/>
        </a:lnSpc>
        <a:spcBef>
          <a:spcPct val="20000"/>
        </a:spcBef>
        <a:buSzPct val="90000"/>
        <a:buFontTx/>
        <a:buBlip>
          <a:blip r:embed="rId16"/>
        </a:buBlip>
        <a:defRPr sz="2400" kern="1200">
          <a:solidFill>
            <a:srgbClr val="99CC99"/>
          </a:soli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6"/>
        </a:buBlip>
        <a:defRPr sz="2400" kern="1200">
          <a:solidFill>
            <a:srgbClr val="99CC99"/>
          </a:soli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6"/>
        </a:buBlip>
        <a:defRPr sz="2400" kern="1200">
          <a:solidFill>
            <a:srgbClr val="99CC9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microsoft.com/compositewpf"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www.codeplex.com/pris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tinyurl.com/pnpsummit" TargetMode="External"/><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hyperlink" Target="http://digg.com/programming/Announcing_patterns_practices_summit_2009/" TargetMode="External"/><Relationship Id="rId4" Type="http://schemas.openxmlformats.org/officeDocument/2006/relationships/hyperlink" Target="http://www.facebook.com/pages/Microsoft-patterns-practices-Summit/7945415241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microsoft.com/learning" TargetMode="External"/><Relationship Id="rId3" Type="http://schemas.openxmlformats.org/officeDocument/2006/relationships/hyperlink" Target="http://www.microsoft.com/teched" TargetMode="External"/><Relationship Id="rId7" Type="http://schemas.openxmlformats.org/officeDocument/2006/relationships/hyperlink" Target="http://microsoft.com/msdn" TargetMode="Externa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hyperlink" Target="http://www.tech-ed.co.za/" TargetMode="External"/><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hyperlink" Target="http://microsoft.com/technet" TargetMode="External"/><Relationship Id="rId9" Type="http://schemas.openxmlformats.org/officeDocument/2006/relationships/image" Target="../media/image4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Prism Core Concepts</a:t>
            </a:r>
            <a:endParaRPr lang="en-US" dirty="0"/>
          </a:p>
        </p:txBody>
      </p:sp>
      <p:pic>
        <p:nvPicPr>
          <p:cNvPr id="3" name="Picture 2" descr="\\Tkzaw-pro-15\mydocs5\davidhil\My Documents\My Pictures\Picture2sas.png"/>
          <p:cNvPicPr>
            <a:picLocks noChangeAspect="1" noChangeArrowheads="1"/>
          </p:cNvPicPr>
          <p:nvPr/>
        </p:nvPicPr>
        <p:blipFill>
          <a:blip r:embed="rId3" cstate="email"/>
          <a:srcRect/>
          <a:stretch>
            <a:fillRect/>
          </a:stretch>
        </p:blipFill>
        <p:spPr bwMode="auto">
          <a:xfrm>
            <a:off x="381000" y="1066800"/>
            <a:ext cx="8509001" cy="5272088"/>
          </a:xfrm>
          <a:prstGeom prst="rect">
            <a:avLst/>
          </a:prstGeom>
          <a:noFill/>
        </p:spPr>
      </p:pic>
      <p:sp>
        <p:nvSpPr>
          <p:cNvPr id="5" name="Oval 4"/>
          <p:cNvSpPr/>
          <p:nvPr/>
        </p:nvSpPr>
        <p:spPr>
          <a:xfrm>
            <a:off x="-2819400" y="1981200"/>
            <a:ext cx="682901" cy="682901"/>
          </a:xfrm>
          <a:prstGeom prst="ellipse">
            <a:avLst/>
          </a:prstGeom>
          <a:blipFill rotWithShape="0">
            <a:blip r:embed="rId4" cstate="email"/>
            <a:stretch>
              <a:fillRect/>
            </a:stretch>
          </a:blipFill>
        </p:spPr>
        <p:style>
          <a:lnRef idx="2">
            <a:schemeClr val="lt1">
              <a:hueOff val="0"/>
              <a:satOff val="0"/>
              <a:lumOff val="0"/>
              <a:alphaOff val="0"/>
            </a:schemeClr>
          </a:lnRef>
          <a:fillRef idx="1">
            <a:scrgbClr r="0" g="0" b="0"/>
          </a:fillRef>
          <a:effectRef idx="0">
            <a:schemeClr val="accent4">
              <a:tint val="50000"/>
              <a:alpha val="90000"/>
              <a:hueOff val="0"/>
              <a:satOff val="0"/>
              <a:lumOff val="0"/>
              <a:alphaOff val="0"/>
            </a:schemeClr>
          </a:effectRef>
          <a:fontRef idx="minor">
            <a:schemeClr val="lt1">
              <a:hueOff val="0"/>
              <a:satOff val="0"/>
              <a:lumOff val="0"/>
              <a:alphaOff val="0"/>
            </a:schemeClr>
          </a:fontRef>
        </p:style>
      </p:sp>
      <p:sp>
        <p:nvSpPr>
          <p:cNvPr id="6" name="Oval 5"/>
          <p:cNvSpPr/>
          <p:nvPr/>
        </p:nvSpPr>
        <p:spPr>
          <a:xfrm>
            <a:off x="-2819400" y="2819400"/>
            <a:ext cx="682901" cy="682901"/>
          </a:xfrm>
          <a:prstGeom prst="ellipse">
            <a:avLst/>
          </a:prstGeom>
          <a:blipFill rotWithShape="0">
            <a:blip r:embed="rId5" cstate="email"/>
            <a:stretch>
              <a:fillRect/>
            </a:stretch>
          </a:blipFill>
        </p:spPr>
        <p:style>
          <a:lnRef idx="2">
            <a:schemeClr val="lt1">
              <a:hueOff val="0"/>
              <a:satOff val="0"/>
              <a:lumOff val="0"/>
              <a:alphaOff val="0"/>
            </a:schemeClr>
          </a:lnRef>
          <a:fillRef idx="1">
            <a:scrgbClr r="0" g="0" b="0"/>
          </a:fillRef>
          <a:effectRef idx="0">
            <a:schemeClr val="accent4">
              <a:tint val="50000"/>
              <a:alpha val="90000"/>
              <a:hueOff val="16916"/>
              <a:satOff val="-614"/>
              <a:lumOff val="2078"/>
              <a:alphaOff val="-8000"/>
            </a:schemeClr>
          </a:effectRef>
          <a:fontRef idx="minor">
            <a:schemeClr val="lt1">
              <a:hueOff val="0"/>
              <a:satOff val="0"/>
              <a:lumOff val="0"/>
              <a:alphaOff val="0"/>
            </a:schemeClr>
          </a:fontRef>
        </p:style>
      </p:sp>
      <p:sp>
        <p:nvSpPr>
          <p:cNvPr id="7" name="Oval 6"/>
          <p:cNvSpPr/>
          <p:nvPr/>
        </p:nvSpPr>
        <p:spPr>
          <a:xfrm>
            <a:off x="-3771900" y="2819400"/>
            <a:ext cx="682901" cy="682901"/>
          </a:xfrm>
          <a:prstGeom prst="ellipse">
            <a:avLst/>
          </a:prstGeom>
          <a:blipFill rotWithShape="0">
            <a:blip r:embed="rId6" cstate="email"/>
            <a:stretch>
              <a:fillRect/>
            </a:stretch>
          </a:blipFill>
        </p:spPr>
        <p:style>
          <a:lnRef idx="2">
            <a:schemeClr val="lt1">
              <a:hueOff val="0"/>
              <a:satOff val="0"/>
              <a:lumOff val="0"/>
              <a:alphaOff val="0"/>
            </a:schemeClr>
          </a:lnRef>
          <a:fillRef idx="1">
            <a:scrgbClr r="0" g="0" b="0"/>
          </a:fillRef>
          <a:effectRef idx="0">
            <a:schemeClr val="accent4">
              <a:tint val="50000"/>
              <a:alpha val="90000"/>
              <a:hueOff val="33832"/>
              <a:satOff val="-1228"/>
              <a:lumOff val="4156"/>
              <a:alphaOff val="-16000"/>
            </a:schemeClr>
          </a:effectRef>
          <a:fontRef idx="minor">
            <a:schemeClr val="lt1">
              <a:hueOff val="0"/>
              <a:satOff val="0"/>
              <a:lumOff val="0"/>
              <a:alphaOff val="0"/>
            </a:schemeClr>
          </a:fontRef>
        </p:style>
      </p:sp>
      <p:sp>
        <p:nvSpPr>
          <p:cNvPr id="8" name="Oval 7"/>
          <p:cNvSpPr/>
          <p:nvPr/>
        </p:nvSpPr>
        <p:spPr>
          <a:xfrm>
            <a:off x="-3733800" y="1981200"/>
            <a:ext cx="682901" cy="682901"/>
          </a:xfrm>
          <a:prstGeom prst="ellipse">
            <a:avLst/>
          </a:prstGeom>
          <a:blipFill rotWithShape="0">
            <a:blip r:embed="rId7" cstate="email"/>
            <a:stretch>
              <a:fillRect/>
            </a:stretch>
          </a:blipFill>
        </p:spPr>
        <p:style>
          <a:lnRef idx="2">
            <a:schemeClr val="lt1">
              <a:hueOff val="0"/>
              <a:satOff val="0"/>
              <a:lumOff val="0"/>
              <a:alphaOff val="0"/>
            </a:schemeClr>
          </a:lnRef>
          <a:fillRef idx="1">
            <a:scrgbClr r="0" g="0" b="0"/>
          </a:fillRef>
          <a:effectRef idx="0">
            <a:schemeClr val="accent4">
              <a:tint val="50000"/>
              <a:alpha val="90000"/>
              <a:hueOff val="50748"/>
              <a:satOff val="-1843"/>
              <a:lumOff val="6233"/>
              <a:alphaOff val="-24000"/>
            </a:schemeClr>
          </a:effectRef>
          <a:fontRef idx="minor">
            <a:schemeClr val="lt1">
              <a:hueOff val="0"/>
              <a:satOff val="0"/>
              <a:lumOff val="0"/>
              <a:alphaOff val="0"/>
            </a:schemeClr>
          </a:fontRef>
        </p:style>
      </p:sp>
      <p:sp>
        <p:nvSpPr>
          <p:cNvPr id="9" name="Oval 8"/>
          <p:cNvSpPr/>
          <p:nvPr/>
        </p:nvSpPr>
        <p:spPr>
          <a:xfrm>
            <a:off x="-2819400" y="3733800"/>
            <a:ext cx="682901" cy="682901"/>
          </a:xfrm>
          <a:prstGeom prst="ellipse">
            <a:avLst/>
          </a:prstGeom>
          <a:blipFill rotWithShape="0">
            <a:blip r:embed="rId8" cstate="email"/>
            <a:stretch>
              <a:fillRect/>
            </a:stretch>
          </a:blipFill>
        </p:spPr>
        <p:style>
          <a:lnRef idx="2">
            <a:schemeClr val="lt1">
              <a:hueOff val="0"/>
              <a:satOff val="0"/>
              <a:lumOff val="0"/>
              <a:alphaOff val="0"/>
            </a:schemeClr>
          </a:lnRef>
          <a:fillRef idx="1">
            <a:scrgbClr r="0" g="0" b="0"/>
          </a:fillRef>
          <a:effectRef idx="0">
            <a:schemeClr val="accent4">
              <a:tint val="50000"/>
              <a:alpha val="90000"/>
              <a:hueOff val="67664"/>
              <a:satOff val="-2457"/>
              <a:lumOff val="8311"/>
              <a:alphaOff val="-32000"/>
            </a:schemeClr>
          </a:effectRef>
          <a:fontRef idx="minor">
            <a:schemeClr val="lt1">
              <a:hueOff val="0"/>
              <a:satOff val="0"/>
              <a:lumOff val="0"/>
              <a:alphaOff val="0"/>
            </a:schemeClr>
          </a:fontRef>
        </p:style>
      </p:sp>
      <p:sp>
        <p:nvSpPr>
          <p:cNvPr id="10" name="Oval 9"/>
          <p:cNvSpPr/>
          <p:nvPr/>
        </p:nvSpPr>
        <p:spPr>
          <a:xfrm>
            <a:off x="-3848100" y="4610100"/>
            <a:ext cx="682901" cy="682901"/>
          </a:xfrm>
          <a:prstGeom prst="ellipse">
            <a:avLst/>
          </a:prstGeom>
          <a:blipFill rotWithShape="0">
            <a:blip r:embed="rId9" cstate="email"/>
            <a:stretch>
              <a:fillRect/>
            </a:stretch>
          </a:blipFill>
        </p:spPr>
        <p:style>
          <a:lnRef idx="2">
            <a:schemeClr val="lt1">
              <a:hueOff val="0"/>
              <a:satOff val="0"/>
              <a:lumOff val="0"/>
              <a:alphaOff val="0"/>
            </a:schemeClr>
          </a:lnRef>
          <a:fillRef idx="1">
            <a:scrgbClr r="0" g="0" b="0"/>
          </a:fillRef>
          <a:effectRef idx="0">
            <a:schemeClr val="accent4">
              <a:tint val="50000"/>
              <a:alpha val="90000"/>
              <a:hueOff val="84580"/>
              <a:satOff val="-3071"/>
              <a:lumOff val="10389"/>
              <a:alphaOff val="-40000"/>
            </a:schemeClr>
          </a:effectRef>
          <a:fontRef idx="minor">
            <a:schemeClr val="lt1">
              <a:hueOff val="0"/>
              <a:satOff val="0"/>
              <a:lumOff val="0"/>
              <a:alphaOff val="0"/>
            </a:schemeClr>
          </a:fontRef>
        </p:style>
      </p:sp>
      <p:pic>
        <p:nvPicPr>
          <p:cNvPr id="11" name="Picture 2" descr="C:\Users\davidhil\AppData\Local\Microsoft\Windows\Temporary Internet Files\Content.IE5\WJIMJLZE\MPj04305160000[1].jpg"/>
          <p:cNvPicPr>
            <a:picLocks noChangeAspect="1" noChangeArrowheads="1"/>
          </p:cNvPicPr>
          <p:nvPr/>
        </p:nvPicPr>
        <p:blipFill>
          <a:blip r:embed="rId10" cstate="email"/>
          <a:srcRect/>
          <a:stretch>
            <a:fillRect/>
          </a:stretch>
        </p:blipFill>
        <p:spPr bwMode="auto">
          <a:xfrm>
            <a:off x="-3886200" y="3695700"/>
            <a:ext cx="800100" cy="762000"/>
          </a:xfrm>
          <a:prstGeom prst="ellipse">
            <a:avLst/>
          </a:prstGeom>
          <a:ln w="28575" cap="rnd">
            <a:solidFill>
              <a:schemeClr val="tx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5" name="Picture 14" descr="\\Tkzaw-pro-15\mydocs5\davidhil\My Documents\My Pictures\Picture2sas.png"/>
          <p:cNvPicPr>
            <a:picLocks noChangeAspect="1" noChangeArrowheads="1"/>
          </p:cNvPicPr>
          <p:nvPr/>
        </p:nvPicPr>
        <p:blipFill>
          <a:blip r:embed="rId11" cstate="email"/>
          <a:srcRect/>
          <a:stretch>
            <a:fillRect/>
          </a:stretch>
        </p:blipFill>
        <p:spPr bwMode="auto">
          <a:xfrm>
            <a:off x="381000" y="2589648"/>
            <a:ext cx="8509001" cy="374808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a:t>
            </a:r>
            <a:endParaRPr lang="en-US" dirty="0"/>
          </a:p>
        </p:txBody>
      </p:sp>
      <p:sp>
        <p:nvSpPr>
          <p:cNvPr id="4" name="Content Placeholder 3"/>
          <p:cNvSpPr>
            <a:spLocks noGrp="1"/>
          </p:cNvSpPr>
          <p:nvPr>
            <p:ph idx="1"/>
          </p:nvPr>
        </p:nvSpPr>
        <p:spPr>
          <a:xfrm>
            <a:off x="381000" y="1414462"/>
            <a:ext cx="8382000" cy="4912661"/>
          </a:xfrm>
        </p:spPr>
        <p:txBody>
          <a:bodyPr>
            <a:normAutofit lnSpcReduction="10000"/>
          </a:bodyPr>
          <a:lstStyle/>
          <a:p>
            <a:r>
              <a:rPr lang="en-US" dirty="0" smtClean="0"/>
              <a:t>Unit Of Application Assembly</a:t>
            </a:r>
          </a:p>
          <a:p>
            <a:pPr lvl="1"/>
            <a:r>
              <a:rPr lang="en-US" dirty="0" smtClean="0"/>
              <a:t>Collection of Related Components</a:t>
            </a:r>
          </a:p>
          <a:p>
            <a:pPr lvl="1"/>
            <a:r>
              <a:rPr lang="en-US" dirty="0" smtClean="0"/>
              <a:t>Feature, Services, Views, Data Access</a:t>
            </a:r>
          </a:p>
          <a:p>
            <a:pPr lvl="1"/>
            <a:r>
              <a:rPr lang="en-US" dirty="0" smtClean="0"/>
              <a:t>Slice &amp; Dice: Mandatory, Optional, Role Specific</a:t>
            </a:r>
            <a:br>
              <a:rPr lang="en-US" dirty="0" smtClean="0"/>
            </a:br>
            <a:endParaRPr lang="en-US" dirty="0" smtClean="0"/>
          </a:p>
          <a:p>
            <a:r>
              <a:rPr lang="en-US" dirty="0" smtClean="0"/>
              <a:t>Unit Of Development</a:t>
            </a:r>
          </a:p>
          <a:p>
            <a:pPr lvl="1"/>
            <a:r>
              <a:rPr lang="en-US" dirty="0" smtClean="0"/>
              <a:t>Independent Development</a:t>
            </a:r>
          </a:p>
          <a:p>
            <a:pPr lvl="1"/>
            <a:r>
              <a:rPr lang="en-US" dirty="0" smtClean="0"/>
              <a:t>Independent Testing</a:t>
            </a:r>
            <a:br>
              <a:rPr lang="en-US" dirty="0" smtClean="0"/>
            </a:br>
            <a:endParaRPr lang="en-US" dirty="0" smtClean="0"/>
          </a:p>
          <a:p>
            <a:r>
              <a:rPr lang="en-US" dirty="0" smtClean="0"/>
              <a:t>Unit Of Deployment</a:t>
            </a:r>
          </a:p>
          <a:p>
            <a:pPr lvl="1"/>
            <a:r>
              <a:rPr lang="en-US" dirty="0" smtClean="0"/>
              <a:t>Up-Front, Background or On-Demand</a:t>
            </a:r>
          </a:p>
        </p:txBody>
      </p:sp>
      <p:pic>
        <p:nvPicPr>
          <p:cNvPr id="6" name="Picture 2"/>
          <p:cNvPicPr>
            <a:picLocks noChangeAspect="1" noChangeArrowheads="1"/>
          </p:cNvPicPr>
          <p:nvPr/>
        </p:nvPicPr>
        <p:blipFill>
          <a:blip r:embed="rId3" cstate="email"/>
          <a:srcRect/>
          <a:stretch>
            <a:fillRect/>
          </a:stretch>
        </p:blipFill>
        <p:spPr bwMode="auto">
          <a:xfrm>
            <a:off x="7251928" y="228600"/>
            <a:ext cx="1511072" cy="1185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2"/>
          <p:cNvPicPr>
            <a:picLocks noChangeAspect="1" noChangeArrowheads="1"/>
          </p:cNvPicPr>
          <p:nvPr/>
        </p:nvPicPr>
        <p:blipFill>
          <a:blip r:embed="rId3" cstate="email"/>
          <a:srcRect/>
          <a:stretch>
            <a:fillRect/>
          </a:stretch>
        </p:blipFill>
        <p:spPr bwMode="auto">
          <a:xfrm>
            <a:off x="7251926" y="228600"/>
            <a:ext cx="1511073" cy="1185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noAutofit/>
          </a:bodyPr>
          <a:lstStyle/>
          <a:p>
            <a:r>
              <a:rPr lang="en-US" dirty="0" smtClean="0"/>
              <a:t>Modules</a:t>
            </a:r>
            <a:endParaRPr lang="en-US" dirty="0"/>
          </a:p>
        </p:txBody>
      </p:sp>
      <p:sp>
        <p:nvSpPr>
          <p:cNvPr id="2054" name="AutoShape 6" descr="mk:@MSITStore:D:\prj\cwpf\Trunk\PublishedContent\Composite%20Application%20Guidance%20for%20WPF%20-%20June%202008.chm::/html/images/c7f519bc-edc0-4782-8f7b-8a94664ff599.png"/>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mk:@MSITStore:D:\prj\cwpf\Trunk\PublishedContent\Composite%20Application%20Guidance%20for%20WPF%20-%20June%202008.chm::/html/images/c7f519bc-edc0-4782-8f7b-8a94664ff599.png"/>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8" name="AutoShape 10" descr="mk:@MSITStore:D:\prj\cwpf\Trunk\PublishedContent\Composite%20Application%20Guidance%20for%20WPF%20-%20June%202008.chm::/html/images/c7f519bc-edc0-4782-8f7b-8a94664ff599.png"/>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 name="Content Placeholder 3"/>
          <p:cNvSpPr>
            <a:spLocks noGrp="1"/>
          </p:cNvSpPr>
          <p:nvPr>
            <p:ph idx="1"/>
          </p:nvPr>
        </p:nvSpPr>
        <p:spPr>
          <a:xfrm>
            <a:off x="381000" y="1361926"/>
            <a:ext cx="8382000" cy="2000548"/>
          </a:xfrm>
        </p:spPr>
        <p:txBody>
          <a:bodyPr/>
          <a:lstStyle/>
          <a:p>
            <a:r>
              <a:rPr lang="en-US" dirty="0" smtClean="0"/>
              <a:t>Module Discovery</a:t>
            </a:r>
          </a:p>
          <a:p>
            <a:pPr lvl="1"/>
            <a:r>
              <a:rPr lang="en-US" dirty="0" smtClean="0"/>
              <a:t>Pluggable Catalogs</a:t>
            </a:r>
          </a:p>
          <a:p>
            <a:r>
              <a:rPr lang="en-US" dirty="0" smtClean="0"/>
              <a:t>Module Loading</a:t>
            </a:r>
          </a:p>
          <a:p>
            <a:pPr lvl="1"/>
            <a:r>
              <a:rPr lang="en-US" dirty="0" smtClean="0"/>
              <a:t>Background or On-Demand</a:t>
            </a:r>
            <a:endParaRPr lang="en-US" dirty="0"/>
          </a:p>
        </p:txBody>
      </p:sp>
      <p:pic>
        <p:nvPicPr>
          <p:cNvPr id="30" name="Picture 3"/>
          <p:cNvPicPr>
            <a:picLocks noChangeAspect="1" noChangeArrowheads="1"/>
          </p:cNvPicPr>
          <p:nvPr/>
        </p:nvPicPr>
        <p:blipFill>
          <a:blip r:embed="rId4" cstate="email"/>
          <a:srcRect/>
          <a:stretch>
            <a:fillRect/>
          </a:stretch>
        </p:blipFill>
        <p:spPr bwMode="auto">
          <a:xfrm>
            <a:off x="726606" y="3367665"/>
            <a:ext cx="4760731" cy="3048000"/>
          </a:xfrm>
          <a:prstGeom prst="rect">
            <a:avLst/>
          </a:prstGeom>
          <a:noFill/>
          <a:ln w="9525">
            <a:noFill/>
            <a:miter lim="800000"/>
            <a:headEnd/>
            <a:tailEnd/>
          </a:ln>
          <a:effectLst/>
        </p:spPr>
      </p:pic>
      <p:sp>
        <p:nvSpPr>
          <p:cNvPr id="33" name="Rounded Rectangle 32"/>
          <p:cNvSpPr/>
          <p:nvPr/>
        </p:nvSpPr>
        <p:spPr>
          <a:xfrm>
            <a:off x="874434" y="4739265"/>
            <a:ext cx="3086100" cy="1295400"/>
          </a:xfrm>
          <a:prstGeom prst="roundRect">
            <a:avLst>
              <a:gd name="adj" fmla="val 12096"/>
            </a:avLst>
          </a:prstGeom>
          <a:gradFill>
            <a:gsLst>
              <a:gs pos="0">
                <a:schemeClr val="accent5">
                  <a:tint val="70000"/>
                  <a:satMod val="130000"/>
                  <a:alpha val="23000"/>
                </a:schemeClr>
              </a:gs>
              <a:gs pos="43000">
                <a:schemeClr val="accent5">
                  <a:tint val="44000"/>
                  <a:satMod val="165000"/>
                  <a:alpha val="29000"/>
                </a:schemeClr>
              </a:gs>
              <a:gs pos="93000">
                <a:schemeClr val="accent5">
                  <a:tint val="15000"/>
                  <a:satMod val="165000"/>
                  <a:alpha val="17000"/>
                </a:schemeClr>
              </a:gs>
              <a:gs pos="100000">
                <a:schemeClr val="accent5">
                  <a:tint val="5000"/>
                  <a:satMod val="250000"/>
                  <a:alpha val="12000"/>
                </a:schemeClr>
              </a:gs>
            </a:gsLst>
          </a:gra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4" name="Rounded Rectangle 33"/>
          <p:cNvSpPr/>
          <p:nvPr/>
        </p:nvSpPr>
        <p:spPr>
          <a:xfrm>
            <a:off x="4036734" y="4739265"/>
            <a:ext cx="1295400" cy="1295400"/>
          </a:xfrm>
          <a:prstGeom prst="roundRect">
            <a:avLst>
              <a:gd name="adj" fmla="val 12096"/>
            </a:avLst>
          </a:prstGeom>
          <a:gradFill>
            <a:gsLst>
              <a:gs pos="0">
                <a:schemeClr val="accent5">
                  <a:tint val="70000"/>
                  <a:satMod val="130000"/>
                  <a:alpha val="23000"/>
                </a:schemeClr>
              </a:gs>
              <a:gs pos="43000">
                <a:schemeClr val="accent5">
                  <a:tint val="44000"/>
                  <a:satMod val="165000"/>
                  <a:alpha val="29000"/>
                </a:schemeClr>
              </a:gs>
              <a:gs pos="93000">
                <a:schemeClr val="accent5">
                  <a:tint val="15000"/>
                  <a:satMod val="165000"/>
                  <a:alpha val="17000"/>
                </a:schemeClr>
              </a:gs>
              <a:gs pos="100000">
                <a:schemeClr val="accent5">
                  <a:tint val="5000"/>
                  <a:satMod val="250000"/>
                  <a:alpha val="12000"/>
                </a:schemeClr>
              </a:gs>
            </a:gsLst>
          </a:gra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Rounded Rectangle 34"/>
          <p:cNvSpPr/>
          <p:nvPr/>
        </p:nvSpPr>
        <p:spPr>
          <a:xfrm>
            <a:off x="879006" y="3558165"/>
            <a:ext cx="4453128" cy="1104900"/>
          </a:xfrm>
          <a:prstGeom prst="roundRect">
            <a:avLst>
              <a:gd name="adj" fmla="val 12096"/>
            </a:avLst>
          </a:prstGeom>
          <a:gradFill>
            <a:gsLst>
              <a:gs pos="0">
                <a:schemeClr val="accent5">
                  <a:tint val="70000"/>
                  <a:satMod val="130000"/>
                  <a:alpha val="23000"/>
                </a:schemeClr>
              </a:gs>
              <a:gs pos="43000">
                <a:schemeClr val="accent5">
                  <a:tint val="44000"/>
                  <a:satMod val="165000"/>
                  <a:alpha val="29000"/>
                </a:schemeClr>
              </a:gs>
              <a:gs pos="93000">
                <a:schemeClr val="accent5">
                  <a:tint val="15000"/>
                  <a:satMod val="165000"/>
                  <a:alpha val="17000"/>
                </a:schemeClr>
              </a:gs>
              <a:gs pos="100000">
                <a:schemeClr val="accent5">
                  <a:tint val="5000"/>
                  <a:satMod val="250000"/>
                  <a:alpha val="12000"/>
                </a:schemeClr>
              </a:gs>
            </a:gsLst>
          </a:gra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3" name="Group 56"/>
          <p:cNvGrpSpPr/>
          <p:nvPr/>
        </p:nvGrpSpPr>
        <p:grpSpPr>
          <a:xfrm>
            <a:off x="5498488" y="3215265"/>
            <a:ext cx="2957846" cy="1676400"/>
            <a:chOff x="5119354" y="3048000"/>
            <a:chExt cx="2957846" cy="1676400"/>
          </a:xfrm>
        </p:grpSpPr>
        <p:sp>
          <p:nvSpPr>
            <p:cNvPr id="31" name="Rounded Rectangle 30"/>
            <p:cNvSpPr/>
            <p:nvPr/>
          </p:nvSpPr>
          <p:spPr>
            <a:xfrm>
              <a:off x="5905500" y="3048000"/>
              <a:ext cx="2171700" cy="876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effectLst>
                    <a:outerShdw blurRad="38100" dist="38100" dir="2700000" algn="tl">
                      <a:srgbClr val="000000">
                        <a:alpha val="43137"/>
                      </a:srgbClr>
                    </a:outerShdw>
                  </a:effectLst>
                </a:rPr>
                <a:t>Module Loader</a:t>
              </a:r>
              <a:endParaRPr lang="en-US" sz="2400" dirty="0">
                <a:effectLst>
                  <a:outerShdw blurRad="38100" dist="38100" dir="2700000" algn="tl">
                    <a:srgbClr val="000000">
                      <a:alpha val="43137"/>
                    </a:srgbClr>
                  </a:outerShdw>
                </a:effectLst>
              </a:endParaRPr>
            </a:p>
          </p:txBody>
        </p:sp>
        <p:cxnSp>
          <p:nvCxnSpPr>
            <p:cNvPr id="32" name="Elbow Connector 31"/>
            <p:cNvCxnSpPr/>
            <p:nvPr/>
          </p:nvCxnSpPr>
          <p:spPr>
            <a:xfrm rot="5400000" flipH="1" flipV="1">
              <a:off x="6763544" y="4133056"/>
              <a:ext cx="419100" cy="1588"/>
            </a:xfrm>
            <a:prstGeom prst="bentConnector3">
              <a:avLst>
                <a:gd name="adj1" fmla="val 50000"/>
              </a:avLst>
            </a:prstGeom>
            <a:ln w="25400">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31" idx="1"/>
              <a:endCxn id="30" idx="3"/>
            </p:cNvCxnSpPr>
            <p:nvPr/>
          </p:nvCxnSpPr>
          <p:spPr>
            <a:xfrm rot="10800000" flipV="1">
              <a:off x="5119354" y="3486150"/>
              <a:ext cx="786146" cy="1238250"/>
            </a:xfrm>
            <a:prstGeom prst="bentConnector3">
              <a:avLst>
                <a:gd name="adj1" fmla="val 50000"/>
              </a:avLst>
            </a:prstGeom>
            <a:ln w="25400">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1026" name="Picture 2" descr="\\eventsql\dvd\Online_ART\DVD_ART34\Artwork_Imagery\Icons - Illustrations\_WINDOWS SERVER ICONS\Documents\Folder file Open.png"/>
          <p:cNvPicPr>
            <a:picLocks noChangeAspect="1" noChangeArrowheads="1"/>
          </p:cNvPicPr>
          <p:nvPr/>
        </p:nvPicPr>
        <p:blipFill>
          <a:blip r:embed="rId5" cstate="email"/>
          <a:srcRect/>
          <a:stretch>
            <a:fillRect/>
          </a:stretch>
        </p:blipFill>
        <p:spPr bwMode="auto">
          <a:xfrm>
            <a:off x="6437034" y="4663065"/>
            <a:ext cx="2000250" cy="1628774"/>
          </a:xfrm>
          <a:prstGeom prst="rect">
            <a:avLst/>
          </a:prstGeom>
          <a:noFill/>
        </p:spPr>
      </p:pic>
      <p:pic>
        <p:nvPicPr>
          <p:cNvPr id="1031" name="Picture 7" descr="\\eventsql\dvd\Online_ART\DVD_ART34\Artwork_Imagery\Icons - Illustrations\_WINDOWS SERVER ICONS\Documents\Phone Book active directory 1.png"/>
          <p:cNvPicPr>
            <a:picLocks noChangeAspect="1" noChangeArrowheads="1"/>
          </p:cNvPicPr>
          <p:nvPr/>
        </p:nvPicPr>
        <p:blipFill>
          <a:blip r:embed="rId6" cstate="email"/>
          <a:srcRect/>
          <a:stretch>
            <a:fillRect/>
          </a:stretch>
        </p:blipFill>
        <p:spPr bwMode="auto">
          <a:xfrm>
            <a:off x="6589434" y="4586865"/>
            <a:ext cx="1733164" cy="2019300"/>
          </a:xfrm>
          <a:prstGeom prst="rect">
            <a:avLst/>
          </a:prstGeom>
          <a:noFill/>
        </p:spPr>
      </p:pic>
      <p:pic>
        <p:nvPicPr>
          <p:cNvPr id="1032" name="Picture 8" descr="\\eventsql\dvd\Online_ART\DVD_ART34\Artwork_Imagery\Icons - Illustrations\_VIRTUALIZATION ICONS\Application Virtual SQL Server.png"/>
          <p:cNvPicPr>
            <a:picLocks noChangeAspect="1" noChangeArrowheads="1"/>
          </p:cNvPicPr>
          <p:nvPr/>
        </p:nvPicPr>
        <p:blipFill>
          <a:blip r:embed="rId7" cstate="email"/>
          <a:srcRect/>
          <a:stretch>
            <a:fillRect/>
          </a:stretch>
        </p:blipFill>
        <p:spPr bwMode="auto">
          <a:xfrm>
            <a:off x="6551334" y="4663065"/>
            <a:ext cx="1714500" cy="1927387"/>
          </a:xfrm>
          <a:prstGeom prst="rect">
            <a:avLst/>
          </a:prstGeom>
          <a:noFill/>
        </p:spPr>
      </p:pic>
      <p:pic>
        <p:nvPicPr>
          <p:cNvPr id="1033" name="Picture 9" descr="\\eventsql\dvd\Online_ART\DVD_ART34\Artwork_Imagery\Icons - Illustrations\_XML ICONS\XML Web Services icon.png"/>
          <p:cNvPicPr>
            <a:picLocks noChangeAspect="1" noChangeArrowheads="1"/>
          </p:cNvPicPr>
          <p:nvPr/>
        </p:nvPicPr>
        <p:blipFill>
          <a:blip r:embed="rId8" cstate="email"/>
          <a:srcRect/>
          <a:stretch>
            <a:fillRect/>
          </a:stretch>
        </p:blipFill>
        <p:spPr bwMode="auto">
          <a:xfrm>
            <a:off x="6551334" y="4663065"/>
            <a:ext cx="1600200" cy="1920240"/>
          </a:xfrm>
          <a:prstGeom prst="rect">
            <a:avLst/>
          </a:prstGeom>
          <a:noFill/>
        </p:spPr>
      </p:pic>
      <p:pic>
        <p:nvPicPr>
          <p:cNvPr id="1034" name="Picture 10" descr="\\eventsql\dvd\Online_ART\DVD_ART34\Artwork_Imagery\Icons - Illustrations\_WINDOWS SERVER ICONS\Documents\Document Bullet List Yellow.png"/>
          <p:cNvPicPr>
            <a:picLocks noChangeAspect="1" noChangeArrowheads="1"/>
          </p:cNvPicPr>
          <p:nvPr/>
        </p:nvPicPr>
        <p:blipFill>
          <a:blip r:embed="rId9" cstate="email"/>
          <a:srcRect/>
          <a:stretch>
            <a:fillRect/>
          </a:stretch>
        </p:blipFill>
        <p:spPr bwMode="auto">
          <a:xfrm>
            <a:off x="6665634" y="4624965"/>
            <a:ext cx="1492120" cy="1924048"/>
          </a:xfrm>
          <a:prstGeom prst="rect">
            <a:avLst/>
          </a:prstGeom>
          <a:noFill/>
        </p:spPr>
      </p:pic>
      <p:pic>
        <p:nvPicPr>
          <p:cNvPr id="29" name="Picture 2"/>
          <p:cNvPicPr>
            <a:picLocks noChangeAspect="1" noChangeArrowheads="1"/>
          </p:cNvPicPr>
          <p:nvPr/>
        </p:nvPicPr>
        <p:blipFill>
          <a:blip r:embed="rId10" cstate="email"/>
          <a:srcRect/>
          <a:stretch>
            <a:fillRect/>
          </a:stretch>
        </p:blipFill>
        <p:spPr bwMode="auto">
          <a:xfrm>
            <a:off x="1733550" y="2110365"/>
            <a:ext cx="5676900" cy="3433044"/>
          </a:xfrm>
          <a:prstGeom prst="rect">
            <a:avLst/>
          </a:prstGeom>
          <a:ln>
            <a:noFill/>
          </a:ln>
          <a:effectLst>
            <a:outerShdw blurRad="292100" dist="139700" dir="2700000" algn="tl" rotWithShape="0">
              <a:srgbClr val="333333">
                <a:alpha val="65000"/>
              </a:srgbClr>
            </a:outerShdw>
          </a:effectLst>
        </p:spPr>
      </p:pic>
      <p:grpSp>
        <p:nvGrpSpPr>
          <p:cNvPr id="4" name="Group 36"/>
          <p:cNvGrpSpPr/>
          <p:nvPr/>
        </p:nvGrpSpPr>
        <p:grpSpPr>
          <a:xfrm rot="570321">
            <a:off x="5433438" y="32783"/>
            <a:ext cx="1740774" cy="1318430"/>
            <a:chOff x="5067300" y="0"/>
            <a:chExt cx="1830917" cy="1373188"/>
          </a:xfrm>
        </p:grpSpPr>
        <p:pic>
          <p:nvPicPr>
            <p:cNvPr id="39" name="Picture 2" descr="\\eventsql\dvd\Online_ART\DVD_ART34\Artwork_Imagery\Shapes\Stars Starbursts\Bold Gold Starburst.png"/>
            <p:cNvPicPr>
              <a:picLocks noChangeAspect="1" noChangeArrowheads="1"/>
            </p:cNvPicPr>
            <p:nvPr/>
          </p:nvPicPr>
          <p:blipFill>
            <a:blip r:embed="rId11" cstate="email"/>
            <a:srcRect/>
            <a:stretch>
              <a:fillRect/>
            </a:stretch>
          </p:blipFill>
          <p:spPr bwMode="auto">
            <a:xfrm>
              <a:off x="5067300" y="0"/>
              <a:ext cx="1830917" cy="1373188"/>
            </a:xfrm>
            <a:prstGeom prst="rect">
              <a:avLst/>
            </a:prstGeom>
            <a:noFill/>
          </p:spPr>
        </p:pic>
        <p:sp>
          <p:nvSpPr>
            <p:cNvPr id="40" name="TextBox 39"/>
            <p:cNvSpPr txBox="1"/>
            <p:nvPr/>
          </p:nvSpPr>
          <p:spPr>
            <a:xfrm rot="180455">
              <a:off x="5372335" y="326253"/>
              <a:ext cx="1207521" cy="673175"/>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New In</a:t>
              </a:r>
              <a:br>
                <a:rPr lang="en-US" b="1"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Prism 2.0!</a:t>
              </a:r>
              <a:endParaRPr lang="en-US" b="1" dirty="0">
                <a:effectLst>
                  <a:outerShdw blurRad="38100" dist="38100" dir="2700000" algn="tl">
                    <a:srgbClr val="000000">
                      <a:alpha val="43137"/>
                    </a:srgbClr>
                  </a:outerShdw>
                </a:effectLst>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31"/>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03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034"/>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0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33"/>
                                        </p:tgtEl>
                                        <p:attrNameLst>
                                          <p:attrName>style.visibility</p:attrName>
                                        </p:attrNameLst>
                                      </p:cBhvr>
                                      <p:to>
                                        <p:strVal val="hidden"/>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103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032"/>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10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53"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Effect transition="in" filter="fad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0" fill="hold" nodeType="clickEffect">
                                  <p:stCondLst>
                                    <p:cond delay="0"/>
                                  </p:stCondLst>
                                  <p:childTnLst>
                                    <p:anim calcmode="lin" valueType="num">
                                      <p:cBhvr>
                                        <p:cTn id="61" dur="500"/>
                                        <p:tgtEl>
                                          <p:spTgt spid="29"/>
                                        </p:tgtEl>
                                        <p:attrNameLst>
                                          <p:attrName>ppt_w</p:attrName>
                                        </p:attrNameLst>
                                      </p:cBhvr>
                                      <p:tavLst>
                                        <p:tav tm="0">
                                          <p:val>
                                            <p:strVal val="ppt_w"/>
                                          </p:val>
                                        </p:tav>
                                        <p:tav tm="100000">
                                          <p:val>
                                            <p:fltVal val="0"/>
                                          </p:val>
                                        </p:tav>
                                      </p:tavLst>
                                    </p:anim>
                                    <p:anim calcmode="lin" valueType="num">
                                      <p:cBhvr>
                                        <p:cTn id="62" dur="500"/>
                                        <p:tgtEl>
                                          <p:spTgt spid="29"/>
                                        </p:tgtEl>
                                        <p:attrNameLst>
                                          <p:attrName>ppt_h</p:attrName>
                                        </p:attrNameLst>
                                      </p:cBhvr>
                                      <p:tavLst>
                                        <p:tav tm="0">
                                          <p:val>
                                            <p:strVal val="ppt_h"/>
                                          </p:val>
                                        </p:tav>
                                        <p:tav tm="100000">
                                          <p:val>
                                            <p:fltVal val="0"/>
                                          </p:val>
                                        </p:tav>
                                      </p:tavLst>
                                    </p:anim>
                                    <p:animEffect transition="out" filter="fade">
                                      <p:cBhvr>
                                        <p:cTn id="63" dur="500"/>
                                        <p:tgtEl>
                                          <p:spTgt spid="29"/>
                                        </p:tgtEl>
                                      </p:cBhvr>
                                    </p:animEffect>
                                    <p:set>
                                      <p:cBhvr>
                                        <p:cTn id="64"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6300" y="5257800"/>
            <a:ext cx="7651245" cy="752822"/>
          </a:xfrm>
        </p:spPr>
        <p:txBody>
          <a:bodyPr/>
          <a:lstStyle/>
          <a:p>
            <a:r>
              <a:rPr lang="en-US" dirty="0" smtClean="0"/>
              <a:t>Modules and Catalogs</a:t>
            </a:r>
            <a:endParaRPr lang="en-US" dirty="0"/>
          </a:p>
        </p:txBody>
      </p:sp>
      <p:sp>
        <p:nvSpPr>
          <p:cNvPr id="4" name="Text Placeholder 3"/>
          <p:cNvSpPr>
            <a:spLocks noGrp="1"/>
          </p:cNvSpPr>
          <p:nvPr>
            <p:ph type="body" sz="quarter" idx="10"/>
          </p:nvPr>
        </p:nvSpPr>
        <p:spPr/>
        <p:txBody>
          <a:bodyPr/>
          <a:lstStyle/>
          <a:p>
            <a:r>
              <a:rPr lang="en-US" smtClean="0"/>
              <a:t>demo</a:t>
            </a:r>
            <a:endParaRPr lang="en-US"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81000" y="914400"/>
            <a:ext cx="8763000" cy="2068259"/>
          </a:xfrm>
        </p:spPr>
        <p:txBody>
          <a:bodyPr/>
          <a:lstStyle/>
          <a:p>
            <a:r>
              <a:rPr lang="en-US" dirty="0" smtClean="0"/>
              <a:t>Shell – Application Host Window</a:t>
            </a:r>
          </a:p>
          <a:p>
            <a:r>
              <a:rPr lang="en-US" dirty="0" smtClean="0"/>
              <a:t>Regions – Named Areas For View Placement</a:t>
            </a:r>
          </a:p>
          <a:p>
            <a:r>
              <a:rPr lang="en-US" dirty="0" smtClean="0"/>
              <a:t>Views – Module UI &amp; Presentation Logic</a:t>
            </a:r>
          </a:p>
          <a:p>
            <a:r>
              <a:rPr smtClean="0"/>
              <a:t>View Injection Visual Composition</a:t>
            </a:r>
            <a:endParaRPr lang="en-US" dirty="0" smtClean="0"/>
          </a:p>
        </p:txBody>
      </p:sp>
      <p:pic>
        <p:nvPicPr>
          <p:cNvPr id="14" name="Picture 3"/>
          <p:cNvPicPr>
            <a:picLocks noChangeAspect="1" noChangeArrowheads="1"/>
          </p:cNvPicPr>
          <p:nvPr/>
        </p:nvPicPr>
        <p:blipFill>
          <a:blip r:embed="rId3" cstate="email"/>
          <a:srcRect/>
          <a:stretch>
            <a:fillRect/>
          </a:stretch>
        </p:blipFill>
        <p:spPr bwMode="auto">
          <a:xfrm>
            <a:off x="304800" y="3467100"/>
            <a:ext cx="4522694" cy="2895600"/>
          </a:xfrm>
          <a:prstGeom prst="rect">
            <a:avLst/>
          </a:prstGeom>
          <a:noFill/>
          <a:ln w="9525">
            <a:noFill/>
            <a:miter lim="800000"/>
            <a:headEnd/>
            <a:tailEnd/>
          </a:ln>
          <a:effectLst/>
        </p:spPr>
      </p:pic>
      <p:sp>
        <p:nvSpPr>
          <p:cNvPr id="2" name="Title 1"/>
          <p:cNvSpPr>
            <a:spLocks noGrp="1"/>
          </p:cNvSpPr>
          <p:nvPr>
            <p:ph type="title"/>
          </p:nvPr>
        </p:nvSpPr>
        <p:spPr/>
        <p:txBody>
          <a:bodyPr/>
          <a:lstStyle/>
          <a:p>
            <a:r>
              <a:rPr dirty="0" smtClean="0"/>
              <a:t>UI Layout &amp; Composition</a:t>
            </a:r>
            <a:endParaRPr dirty="0"/>
          </a:p>
        </p:txBody>
      </p:sp>
      <p:pic>
        <p:nvPicPr>
          <p:cNvPr id="8" name="Picture 2"/>
          <p:cNvPicPr>
            <a:picLocks noChangeAspect="1" noChangeArrowheads="1"/>
          </p:cNvPicPr>
          <p:nvPr/>
        </p:nvPicPr>
        <p:blipFill>
          <a:blip r:embed="rId4" cstate="email"/>
          <a:srcRect/>
          <a:stretch>
            <a:fillRect/>
          </a:stretch>
        </p:blipFill>
        <p:spPr bwMode="auto">
          <a:xfrm>
            <a:off x="7179276" y="228600"/>
            <a:ext cx="1583723" cy="1185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ounded Rectangle 10"/>
          <p:cNvSpPr/>
          <p:nvPr/>
        </p:nvSpPr>
        <p:spPr>
          <a:xfrm>
            <a:off x="457200" y="4762500"/>
            <a:ext cx="2933700" cy="1277471"/>
          </a:xfrm>
          <a:prstGeom prst="roundRect">
            <a:avLst>
              <a:gd name="adj" fmla="val 12096"/>
            </a:avLst>
          </a:prstGeom>
          <a:solidFill>
            <a:schemeClr val="tx1">
              <a:lumMod val="85000"/>
            </a:schemeClr>
          </a:soli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Region</a:t>
            </a:r>
            <a:endParaRPr lang="en-US" dirty="0"/>
          </a:p>
        </p:txBody>
      </p:sp>
      <p:sp>
        <p:nvSpPr>
          <p:cNvPr id="12" name="Rounded Rectangle 11"/>
          <p:cNvSpPr/>
          <p:nvPr/>
        </p:nvSpPr>
        <p:spPr>
          <a:xfrm>
            <a:off x="3467100" y="4762500"/>
            <a:ext cx="1197979" cy="1277471"/>
          </a:xfrm>
          <a:prstGeom prst="roundRect">
            <a:avLst>
              <a:gd name="adj" fmla="val 12096"/>
            </a:avLst>
          </a:prstGeom>
          <a:solidFill>
            <a:schemeClr val="tx1">
              <a:lumMod val="85000"/>
            </a:schemeClr>
          </a:soli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Region</a:t>
            </a:r>
            <a:endParaRPr lang="en-US" dirty="0"/>
          </a:p>
        </p:txBody>
      </p:sp>
      <p:sp>
        <p:nvSpPr>
          <p:cNvPr id="13" name="Rounded Rectangle 12"/>
          <p:cNvSpPr/>
          <p:nvPr/>
        </p:nvSpPr>
        <p:spPr>
          <a:xfrm>
            <a:off x="457200" y="3657600"/>
            <a:ext cx="4191000" cy="1042147"/>
          </a:xfrm>
          <a:prstGeom prst="roundRect">
            <a:avLst>
              <a:gd name="adj" fmla="val 12096"/>
            </a:avLst>
          </a:prstGeom>
          <a:solidFill>
            <a:schemeClr val="tx1">
              <a:lumMod val="85000"/>
            </a:schemeClr>
          </a:soli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Region</a:t>
            </a:r>
            <a:endParaRPr lang="en-US" dirty="0"/>
          </a:p>
        </p:txBody>
      </p:sp>
      <p:pic>
        <p:nvPicPr>
          <p:cNvPr id="17" name="Picture 3"/>
          <p:cNvPicPr>
            <a:picLocks noChangeAspect="1" noChangeArrowheads="1"/>
          </p:cNvPicPr>
          <p:nvPr/>
        </p:nvPicPr>
        <p:blipFill>
          <a:blip r:embed="rId5" cstate="email"/>
          <a:srcRect/>
          <a:stretch>
            <a:fillRect/>
          </a:stretch>
        </p:blipFill>
        <p:spPr bwMode="auto">
          <a:xfrm>
            <a:off x="5105400" y="5524500"/>
            <a:ext cx="1066800" cy="914400"/>
          </a:xfrm>
          <a:prstGeom prst="roundRect">
            <a:avLst>
              <a:gd name="adj" fmla="val 8594"/>
            </a:avLst>
          </a:prstGeom>
          <a:noFill/>
          <a:ln>
            <a:solidFill>
              <a:schemeClr val="bg2">
                <a:lumMod val="75000"/>
              </a:schemeClr>
            </a:solid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6" cstate="email"/>
          <a:srcRect/>
          <a:stretch>
            <a:fillRect/>
          </a:stretch>
        </p:blipFill>
        <p:spPr bwMode="auto">
          <a:xfrm>
            <a:off x="6248400" y="4610100"/>
            <a:ext cx="2590800" cy="990600"/>
          </a:xfrm>
          <a:prstGeom prst="roundRect">
            <a:avLst>
              <a:gd name="adj" fmla="val 8594"/>
            </a:avLst>
          </a:prstGeom>
          <a:solidFill>
            <a:srgbClr val="FFFFFF">
              <a:shade val="85000"/>
            </a:srgbClr>
          </a:solidFill>
          <a:ln>
            <a:solidFill>
              <a:schemeClr val="bg2">
                <a:lumMod val="75000"/>
              </a:schemeClr>
            </a:solidFill>
          </a:ln>
          <a:effectLst>
            <a:reflection blurRad="12700" stA="38000" endPos="28000" dist="5000" dir="5400000" sy="-100000" algn="bl" rotWithShape="0"/>
          </a:effectLst>
        </p:spPr>
      </p:pic>
      <p:pic>
        <p:nvPicPr>
          <p:cNvPr id="15" name="Picture 3"/>
          <p:cNvPicPr>
            <a:picLocks noChangeAspect="1" noChangeArrowheads="1"/>
          </p:cNvPicPr>
          <p:nvPr/>
        </p:nvPicPr>
        <p:blipFill>
          <a:blip r:embed="rId7" cstate="email"/>
          <a:srcRect/>
          <a:stretch>
            <a:fillRect/>
          </a:stretch>
        </p:blipFill>
        <p:spPr bwMode="auto">
          <a:xfrm>
            <a:off x="5143500" y="3467100"/>
            <a:ext cx="3733800" cy="838200"/>
          </a:xfrm>
          <a:prstGeom prst="roundRect">
            <a:avLst>
              <a:gd name="adj" fmla="val 8594"/>
            </a:avLst>
          </a:prstGeom>
          <a:solidFill>
            <a:srgbClr val="FFFFFF">
              <a:shade val="85000"/>
            </a:srgbClr>
          </a:solidFill>
          <a:ln>
            <a:solidFill>
              <a:schemeClr val="bg2">
                <a:lumMod val="75000"/>
              </a:schemeClr>
            </a:solidFill>
          </a:ln>
          <a:effectLst>
            <a:reflection blurRad="12700" stA="38000" endPos="28000" dist="5000" dir="5400000" sy="-100000" algn="bl" rotWithShape="0"/>
          </a:effectLst>
        </p:spPr>
      </p:pic>
      <p:cxnSp>
        <p:nvCxnSpPr>
          <p:cNvPr id="19" name="Straight Arrow Connector 18"/>
          <p:cNvCxnSpPr>
            <a:stCxn id="17" idx="1"/>
          </p:cNvCxnSpPr>
          <p:nvPr/>
        </p:nvCxnSpPr>
        <p:spPr>
          <a:xfrm rot="10800000">
            <a:off x="4419600" y="5676900"/>
            <a:ext cx="685800" cy="304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1"/>
          </p:cNvCxnSpPr>
          <p:nvPr/>
        </p:nvCxnSpPr>
        <p:spPr>
          <a:xfrm rot="10800000" flipV="1">
            <a:off x="2895600" y="5105400"/>
            <a:ext cx="3352800" cy="1143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1"/>
          </p:cNvCxnSpPr>
          <p:nvPr/>
        </p:nvCxnSpPr>
        <p:spPr>
          <a:xfrm rot="10800000" flipV="1">
            <a:off x="3543300" y="3886200"/>
            <a:ext cx="1600200" cy="3429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1" name="Rectangular Callout 20"/>
          <p:cNvSpPr/>
          <p:nvPr/>
        </p:nvSpPr>
        <p:spPr bwMode="auto">
          <a:xfrm>
            <a:off x="571500" y="4305300"/>
            <a:ext cx="3009900" cy="990600"/>
          </a:xfrm>
          <a:prstGeom prst="wedgeRectCallout">
            <a:avLst>
              <a:gd name="adj1" fmla="val -33607"/>
              <a:gd name="adj2" fmla="val 82859"/>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36" bIns="91440" numCol="1" rtlCol="0" anchor="t" anchorCtr="0" compatLnSpc="1">
            <a:prstTxWarp prst="textNoShape">
              <a:avLst/>
            </a:prstTxWarp>
          </a:bodyPr>
          <a:lstStyle/>
          <a:p>
            <a:pPr defTabSz="914099"/>
            <a:r>
              <a:rPr lang="en-US" sz="1400" dirty="0" smtClean="0">
                <a:solidFill>
                  <a:srgbClr val="0000FF"/>
                </a:solidFill>
                <a:latin typeface="Consolas" pitchFamily="49" charset="0"/>
              </a:rPr>
              <a:t>&lt;</a:t>
            </a:r>
            <a:r>
              <a:rPr lang="en-US" sz="1400" dirty="0" err="1" smtClean="0">
                <a:solidFill>
                  <a:srgbClr val="A31515"/>
                </a:solidFill>
                <a:latin typeface="Consolas" pitchFamily="49" charset="0"/>
              </a:rPr>
              <a:t>ContentControl</a:t>
            </a:r>
            <a:r>
              <a:rPr lang="en-US" sz="1400" dirty="0" smtClean="0">
                <a:solidFill>
                  <a:srgbClr val="FF0000"/>
                </a:solidFill>
                <a:latin typeface="Consolas" pitchFamily="49" charset="0"/>
              </a:rPr>
              <a:t/>
            </a:r>
            <a:br>
              <a:rPr lang="en-US" sz="1400" dirty="0" smtClean="0">
                <a:solidFill>
                  <a:srgbClr val="FF0000"/>
                </a:solidFill>
                <a:latin typeface="Consolas" pitchFamily="49" charset="0"/>
              </a:rPr>
            </a:br>
            <a:r>
              <a:rPr lang="en-US" sz="1400" dirty="0" smtClean="0">
                <a:solidFill>
                  <a:srgbClr val="FF0000"/>
                </a:solidFill>
                <a:latin typeface="Consolas" pitchFamily="49" charset="0"/>
              </a:rPr>
              <a:t>  </a:t>
            </a:r>
            <a:r>
              <a:rPr lang="en-US" sz="1400" dirty="0" err="1" smtClean="0">
                <a:solidFill>
                  <a:srgbClr val="FF0000"/>
                </a:solidFill>
                <a:latin typeface="Consolas" pitchFamily="49" charset="0"/>
              </a:rPr>
              <a:t>RegionManager.RegionName</a:t>
            </a:r>
            <a:r>
              <a:rPr lang="en-US" sz="1400" dirty="0" smtClean="0">
                <a:solidFill>
                  <a:srgbClr val="0000FF"/>
                </a:solidFill>
                <a:latin typeface="Consolas" pitchFamily="49" charset="0"/>
              </a:rPr>
              <a:t>=</a:t>
            </a:r>
            <a:br>
              <a:rPr lang="en-US" sz="1400" dirty="0" smtClean="0">
                <a:solidFill>
                  <a:srgbClr val="0000FF"/>
                </a:solidFill>
                <a:latin typeface="Consolas" pitchFamily="49" charset="0"/>
              </a:rPr>
            </a:br>
            <a:r>
              <a:rPr lang="en-US" sz="1400" dirty="0" smtClean="0">
                <a:solidFill>
                  <a:srgbClr val="0000FF"/>
                </a:solidFill>
                <a:latin typeface="Consolas" pitchFamily="49" charset="0"/>
              </a:rPr>
              <a:t>  “</a:t>
            </a:r>
            <a:r>
              <a:rPr lang="en-US" sz="1400" dirty="0" err="1" smtClean="0">
                <a:solidFill>
                  <a:srgbClr val="0000FF"/>
                </a:solidFill>
                <a:latin typeface="Consolas" pitchFamily="49" charset="0"/>
              </a:rPr>
              <a:t>DetailsRegion</a:t>
            </a:r>
            <a:r>
              <a:rPr lang="en-US" sz="1400" dirty="0" smtClean="0">
                <a:solidFill>
                  <a:srgbClr val="0000FF"/>
                </a:solidFill>
                <a:latin typeface="Consolas" pitchFamily="49" charset="0"/>
              </a:rPr>
              <a:t>” /&gt;</a:t>
            </a:r>
            <a:endParaRPr lang="en-US" sz="1400" dirty="0" smtClean="0">
              <a:solidFill>
                <a:schemeClr val="bg1"/>
              </a:solidFill>
              <a:latin typeface="Consolas" pitchFamily="49" charset="0"/>
            </a:endParaRPr>
          </a:p>
        </p:txBody>
      </p:sp>
      <p:sp>
        <p:nvSpPr>
          <p:cNvPr id="22" name="Rectangular Callout 21"/>
          <p:cNvSpPr/>
          <p:nvPr/>
        </p:nvSpPr>
        <p:spPr bwMode="auto">
          <a:xfrm>
            <a:off x="3810000" y="1485900"/>
            <a:ext cx="5105400" cy="1790700"/>
          </a:xfrm>
          <a:prstGeom prst="wedgeRectCallout">
            <a:avLst>
              <a:gd name="adj1" fmla="val 29017"/>
              <a:gd name="adj2" fmla="val 93734"/>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36" bIns="91440" numCol="1" rtlCol="0" anchor="t" anchorCtr="0" compatLnSpc="1">
            <a:prstTxWarp prst="textNoShape">
              <a:avLst/>
            </a:prstTxWarp>
          </a:bodyPr>
          <a:lstStyle/>
          <a:p>
            <a:r>
              <a:rPr lang="en-US" sz="1400" dirty="0" err="1" smtClean="0">
                <a:solidFill>
                  <a:schemeClr val="accent4">
                    <a:lumMod val="75000"/>
                  </a:schemeClr>
                </a:solidFill>
                <a:latin typeface="Consolas" pitchFamily="49" charset="0"/>
              </a:rPr>
              <a:t>IPositionPresentationModel</a:t>
            </a:r>
            <a:r>
              <a:rPr lang="en-US" sz="1400" dirty="0" smtClean="0">
                <a:solidFill>
                  <a:srgbClr val="2B91AF"/>
                </a:solidFill>
                <a:latin typeface="Consolas" pitchFamily="49" charset="0"/>
              </a:rPr>
              <a:t> </a:t>
            </a:r>
            <a:r>
              <a:rPr lang="en-US" sz="1400" dirty="0" err="1" smtClean="0">
                <a:solidFill>
                  <a:schemeClr val="bg1"/>
                </a:solidFill>
                <a:latin typeface="Consolas" pitchFamily="49" charset="0"/>
              </a:rPr>
              <a:t>presentationModel</a:t>
            </a:r>
            <a:r>
              <a:rPr lang="en-US" sz="1400" dirty="0" smtClean="0">
                <a:solidFill>
                  <a:schemeClr val="bg1"/>
                </a:solidFill>
                <a:latin typeface="Consolas" pitchFamily="49" charset="0"/>
              </a:rPr>
              <a:t> = …;</a:t>
            </a:r>
          </a:p>
          <a:p>
            <a:endParaRPr lang="en-US" sz="1400" dirty="0" smtClean="0">
              <a:solidFill>
                <a:schemeClr val="bg1"/>
              </a:solidFill>
              <a:latin typeface="Consolas" pitchFamily="49" charset="0"/>
            </a:endParaRPr>
          </a:p>
          <a:p>
            <a:r>
              <a:rPr lang="en-US" sz="1400" dirty="0" err="1" smtClean="0">
                <a:solidFill>
                  <a:schemeClr val="accent4">
                    <a:lumMod val="75000"/>
                  </a:schemeClr>
                </a:solidFill>
                <a:latin typeface="Consolas" pitchFamily="49" charset="0"/>
              </a:rPr>
              <a:t>IRegion</a:t>
            </a: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mainRegion</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regionManager.Regions</a:t>
            </a:r>
            <a:r>
              <a:rPr lang="en-US" sz="1400" dirty="0" smtClean="0">
                <a:solidFill>
                  <a:schemeClr val="bg1"/>
                </a:solidFill>
                <a:latin typeface="Consolas" pitchFamily="49" charset="0"/>
              </a:rPr>
              <a:t>[ </a:t>
            </a:r>
            <a:r>
              <a:rPr lang="en-US" sz="1400" dirty="0" smtClean="0">
                <a:solidFill>
                  <a:srgbClr val="0000FF"/>
                </a:solidFill>
                <a:latin typeface="Consolas" pitchFamily="49" charset="0"/>
              </a:rPr>
              <a:t>"</a:t>
            </a:r>
            <a:r>
              <a:rPr lang="en-US" sz="1400" dirty="0" err="1" smtClean="0">
                <a:solidFill>
                  <a:srgbClr val="0000FF"/>
                </a:solidFill>
                <a:latin typeface="Consolas" pitchFamily="49" charset="0"/>
              </a:rPr>
              <a:t>MainRegion</a:t>
            </a:r>
            <a:r>
              <a:rPr lang="en-US" sz="1400" dirty="0" smtClean="0">
                <a:solidFill>
                  <a:srgbClr val="0000FF"/>
                </a:solidFill>
                <a:latin typeface="Consolas" pitchFamily="49" charset="0"/>
              </a:rPr>
              <a:t>"</a:t>
            </a: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err="1" smtClean="0">
                <a:solidFill>
                  <a:schemeClr val="bg1"/>
                </a:solidFill>
                <a:latin typeface="Consolas" pitchFamily="49" charset="0"/>
              </a:rPr>
              <a:t>mainRegion.Add</a:t>
            </a: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presentationModel.View</a:t>
            </a:r>
            <a:r>
              <a:rPr lang="en-US" sz="1400" dirty="0" smtClean="0">
                <a:solidFill>
                  <a:schemeClr val="bg1"/>
                </a:solidFill>
                <a:latin typeface="Consolas" pitchFamily="49" charset="0"/>
              </a:rPr>
              <a:t> );</a:t>
            </a:r>
          </a:p>
        </p:txBody>
      </p:sp>
      <p:sp>
        <p:nvSpPr>
          <p:cNvPr id="24" name="Rectangular Callout 23"/>
          <p:cNvSpPr/>
          <p:nvPr/>
        </p:nvSpPr>
        <p:spPr bwMode="auto">
          <a:xfrm>
            <a:off x="571500" y="3086100"/>
            <a:ext cx="3238500" cy="914400"/>
          </a:xfrm>
          <a:prstGeom prst="wedgeRectCallout">
            <a:avLst>
              <a:gd name="adj1" fmla="val -4587"/>
              <a:gd name="adj2" fmla="val 71748"/>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36" bIns="91440" numCol="1" rtlCol="0" anchor="t" anchorCtr="0" compatLnSpc="1">
            <a:prstTxWarp prst="textNoShape">
              <a:avLst/>
            </a:prstTxWarp>
          </a:bodyPr>
          <a:lstStyle/>
          <a:p>
            <a:r>
              <a:rPr lang="en-US" sz="1400" dirty="0" smtClean="0">
                <a:solidFill>
                  <a:srgbClr val="0000FF"/>
                </a:solidFill>
                <a:latin typeface="Consolas" pitchFamily="49" charset="0"/>
              </a:rPr>
              <a:t>&lt;</a:t>
            </a:r>
            <a:r>
              <a:rPr lang="en-US" sz="1400" dirty="0" err="1" smtClean="0">
                <a:solidFill>
                  <a:srgbClr val="A31515"/>
                </a:solidFill>
                <a:latin typeface="Consolas" pitchFamily="49" charset="0"/>
              </a:rPr>
              <a:t>ItemsControl</a:t>
            </a:r>
            <a:r>
              <a:rPr lang="en-US" sz="1400" dirty="0" smtClean="0">
                <a:solidFill>
                  <a:srgbClr val="FF0000"/>
                </a:solidFill>
                <a:latin typeface="Consolas" pitchFamily="49" charset="0"/>
              </a:rPr>
              <a:t/>
            </a:r>
            <a:br>
              <a:rPr lang="en-US" sz="1400" dirty="0" smtClean="0">
                <a:solidFill>
                  <a:srgbClr val="FF0000"/>
                </a:solidFill>
                <a:latin typeface="Consolas" pitchFamily="49" charset="0"/>
              </a:rPr>
            </a:br>
            <a:r>
              <a:rPr lang="en-US" sz="1400" dirty="0" smtClean="0">
                <a:solidFill>
                  <a:srgbClr val="FF0000"/>
                </a:solidFill>
                <a:latin typeface="Consolas" pitchFamily="49" charset="0"/>
              </a:rPr>
              <a:t>    </a:t>
            </a:r>
            <a:r>
              <a:rPr lang="en-US" sz="1400" dirty="0" err="1" smtClean="0">
                <a:solidFill>
                  <a:srgbClr val="FF0000"/>
                </a:solidFill>
                <a:latin typeface="Consolas" pitchFamily="49" charset="0"/>
              </a:rPr>
              <a:t>RegionManager.RegionName</a:t>
            </a:r>
            <a:r>
              <a:rPr lang="en-US" sz="1400" dirty="0" smtClean="0">
                <a:solidFill>
                  <a:srgbClr val="0000FF"/>
                </a:solidFill>
                <a:latin typeface="Consolas" pitchFamily="49" charset="0"/>
              </a:rPr>
              <a:t>=</a:t>
            </a:r>
            <a:br>
              <a:rPr lang="en-US" sz="1400" dirty="0" smtClean="0">
                <a:solidFill>
                  <a:srgbClr val="0000FF"/>
                </a:solidFill>
                <a:latin typeface="Consolas" pitchFamily="49" charset="0"/>
              </a:rPr>
            </a:br>
            <a:r>
              <a:rPr lang="en-US" sz="1400" dirty="0" smtClean="0">
                <a:solidFill>
                  <a:srgbClr val="0000FF"/>
                </a:solidFill>
                <a:latin typeface="Consolas" pitchFamily="49" charset="0"/>
              </a:rPr>
              <a:t>    "</a:t>
            </a:r>
            <a:r>
              <a:rPr lang="en-US" sz="1400" dirty="0" err="1" smtClean="0">
                <a:solidFill>
                  <a:srgbClr val="0000FF"/>
                </a:solidFill>
                <a:latin typeface="Consolas" pitchFamily="49" charset="0"/>
              </a:rPr>
              <a:t>MainRegion</a:t>
            </a:r>
            <a:r>
              <a:rPr lang="en-US" sz="1400" dirty="0" smtClean="0">
                <a:solidFill>
                  <a:srgbClr val="0000FF"/>
                </a:solidFill>
                <a:latin typeface="Consolas" pitchFamily="49" charset="0"/>
              </a:rPr>
              <a:t>"&gt;</a:t>
            </a:r>
            <a:endParaRPr lang="en-US" sz="1400" dirty="0" smtClean="0">
              <a:solidFill>
                <a:schemeClr val="bg1"/>
              </a:solidFill>
              <a:latin typeface="Consolas" pitchFamily="49"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xit" presetSubtype="0" fill="hold" grpId="1" nodeType="clickEffect">
                                  <p:stCondLst>
                                    <p:cond delay="0"/>
                                  </p:stCondLst>
                                  <p:childTnLst>
                                    <p:anim calcmode="lin" valueType="num">
                                      <p:cBhvr>
                                        <p:cTn id="26" dur="500"/>
                                        <p:tgtEl>
                                          <p:spTgt spid="21"/>
                                        </p:tgtEl>
                                        <p:attrNameLst>
                                          <p:attrName>ppt_w</p:attrName>
                                        </p:attrNameLst>
                                      </p:cBhvr>
                                      <p:tavLst>
                                        <p:tav tm="0">
                                          <p:val>
                                            <p:strVal val="ppt_w"/>
                                          </p:val>
                                        </p:tav>
                                        <p:tav tm="100000">
                                          <p:val>
                                            <p:fltVal val="0"/>
                                          </p:val>
                                        </p:tav>
                                      </p:tavLst>
                                    </p:anim>
                                    <p:anim calcmode="lin" valueType="num">
                                      <p:cBhvr>
                                        <p:cTn id="27" dur="500"/>
                                        <p:tgtEl>
                                          <p:spTgt spid="21"/>
                                        </p:tgtEl>
                                        <p:attrNameLst>
                                          <p:attrName>ppt_h</p:attrName>
                                        </p:attrNameLst>
                                      </p:cBhvr>
                                      <p:tavLst>
                                        <p:tav tm="0">
                                          <p:val>
                                            <p:strVal val="ppt_h"/>
                                          </p:val>
                                        </p:tav>
                                        <p:tav tm="100000">
                                          <p:val>
                                            <p:fltVal val="0"/>
                                          </p:val>
                                        </p:tav>
                                      </p:tavLst>
                                    </p:anim>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par>
                          <p:cTn id="30" fill="hold">
                            <p:stCondLst>
                              <p:cond delay="500"/>
                            </p:stCondLst>
                            <p:childTnLst>
                              <p:par>
                                <p:cTn id="31" presetID="53"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0" fill="hold" grpId="1" nodeType="clickEffect">
                                  <p:stCondLst>
                                    <p:cond delay="0"/>
                                  </p:stCondLst>
                                  <p:childTnLst>
                                    <p:anim calcmode="lin" valueType="num">
                                      <p:cBhvr>
                                        <p:cTn id="39" dur="500"/>
                                        <p:tgtEl>
                                          <p:spTgt spid="24"/>
                                        </p:tgtEl>
                                        <p:attrNameLst>
                                          <p:attrName>ppt_w</p:attrName>
                                        </p:attrNameLst>
                                      </p:cBhvr>
                                      <p:tavLst>
                                        <p:tav tm="0">
                                          <p:val>
                                            <p:strVal val="ppt_w"/>
                                          </p:val>
                                        </p:tav>
                                        <p:tav tm="100000">
                                          <p:val>
                                            <p:fltVal val="0"/>
                                          </p:val>
                                        </p:tav>
                                      </p:tavLst>
                                    </p:anim>
                                    <p:anim calcmode="lin" valueType="num">
                                      <p:cBhvr>
                                        <p:cTn id="40" dur="500"/>
                                        <p:tgtEl>
                                          <p:spTgt spid="24"/>
                                        </p:tgtEl>
                                        <p:attrNameLst>
                                          <p:attrName>ppt_h</p:attrName>
                                        </p:attrNameLst>
                                      </p:cBhvr>
                                      <p:tavLst>
                                        <p:tav tm="0">
                                          <p:val>
                                            <p:strVal val="ppt_h"/>
                                          </p:val>
                                        </p:tav>
                                        <p:tav tm="100000">
                                          <p:val>
                                            <p:fltVal val="0"/>
                                          </p:val>
                                        </p:tav>
                                      </p:tavLst>
                                    </p:anim>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500"/>
                            </p:stCondLst>
                            <p:childTnLst>
                              <p:par>
                                <p:cTn id="44" presetID="53"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xit" presetSubtype="0" fill="hold" grpId="1" nodeType="clickEffect">
                                  <p:stCondLst>
                                    <p:cond delay="0"/>
                                  </p:stCondLst>
                                  <p:childTnLst>
                                    <p:anim calcmode="lin" valueType="num">
                                      <p:cBhvr>
                                        <p:cTn id="52" dur="500"/>
                                        <p:tgtEl>
                                          <p:spTgt spid="22"/>
                                        </p:tgtEl>
                                        <p:attrNameLst>
                                          <p:attrName>ppt_w</p:attrName>
                                        </p:attrNameLst>
                                      </p:cBhvr>
                                      <p:tavLst>
                                        <p:tav tm="0">
                                          <p:val>
                                            <p:strVal val="ppt_w"/>
                                          </p:val>
                                        </p:tav>
                                        <p:tav tm="100000">
                                          <p:val>
                                            <p:fltVal val="0"/>
                                          </p:val>
                                        </p:tav>
                                      </p:tavLst>
                                    </p:anim>
                                    <p:anim calcmode="lin" valueType="num">
                                      <p:cBhvr>
                                        <p:cTn id="53" dur="500"/>
                                        <p:tgtEl>
                                          <p:spTgt spid="22"/>
                                        </p:tgtEl>
                                        <p:attrNameLst>
                                          <p:attrName>ppt_h</p:attrName>
                                        </p:attrNameLst>
                                      </p:cBhvr>
                                      <p:tavLst>
                                        <p:tav tm="0">
                                          <p:val>
                                            <p:strVal val="ppt_h"/>
                                          </p:val>
                                        </p:tav>
                                        <p:tav tm="100000">
                                          <p:val>
                                            <p:fltVal val="0"/>
                                          </p:val>
                                        </p:tav>
                                      </p:tavLst>
                                    </p:anim>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par>
                          <p:cTn id="60" fill="hold">
                            <p:stCondLst>
                              <p:cond delay="0"/>
                            </p:stCondLst>
                            <p:childTnLst>
                              <p:par>
                                <p:cTn id="61" presetID="10" presetClass="exit" presetSubtype="0" fill="hold" grpId="0" nodeType="afterEffect">
                                  <p:stCondLst>
                                    <p:cond delay="0"/>
                                  </p:stCondLst>
                                  <p:childTnLst>
                                    <p:animEffect transition="out" filter="fade">
                                      <p:cBhvr>
                                        <p:cTn id="62" dur="2000"/>
                                        <p:tgtEl>
                                          <p:spTgt spid="13"/>
                                        </p:tgtEl>
                                      </p:cBhvr>
                                    </p:animEffect>
                                    <p:set>
                                      <p:cBhvr>
                                        <p:cTn id="63" dur="1" fill="hold">
                                          <p:stCondLst>
                                            <p:cond delay="1999"/>
                                          </p:stCondLst>
                                        </p:cTn>
                                        <p:tgtEl>
                                          <p:spTgt spid="13"/>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2000"/>
                                        <p:tgtEl>
                                          <p:spTgt spid="15"/>
                                        </p:tgtEl>
                                      </p:cBhvr>
                                    </p:animEffect>
                                    <p:set>
                                      <p:cBhvr>
                                        <p:cTn id="66" dur="1" fill="hold">
                                          <p:stCondLst>
                                            <p:cond delay="1999"/>
                                          </p:stCondLst>
                                        </p:cTn>
                                        <p:tgtEl>
                                          <p:spTgt spid="15"/>
                                        </p:tgtEl>
                                        <p:attrNameLst>
                                          <p:attrName>style.visibility</p:attrName>
                                        </p:attrNameLst>
                                      </p:cBhvr>
                                      <p:to>
                                        <p:strVal val="hidden"/>
                                      </p:to>
                                    </p:set>
                                  </p:childTnLst>
                                </p:cTn>
                              </p:par>
                            </p:childTnLst>
                          </p:cTn>
                        </p:par>
                        <p:par>
                          <p:cTn id="67" fill="hold">
                            <p:stCondLst>
                              <p:cond delay="2000"/>
                            </p:stCondLst>
                            <p:childTnLst>
                              <p:par>
                                <p:cTn id="68" presetID="1" presetClass="exit" presetSubtype="0" fill="hold" nodeType="afterEffect">
                                  <p:stCondLst>
                                    <p:cond delay="0"/>
                                  </p:stCondLst>
                                  <p:childTnLst>
                                    <p:set>
                                      <p:cBhvr>
                                        <p:cTn id="69" dur="1" fill="hold">
                                          <p:stCondLst>
                                            <p:cond delay="0"/>
                                          </p:stCondLst>
                                        </p:cTn>
                                        <p:tgtEl>
                                          <p:spTgt spid="23"/>
                                        </p:tgtEl>
                                        <p:attrNameLst>
                                          <p:attrName>style.visibility</p:attrName>
                                        </p:attrNameLst>
                                      </p:cBhvr>
                                      <p:to>
                                        <p:strVal val="hidden"/>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par>
                          <p:cTn id="73" fill="hold">
                            <p:stCondLst>
                              <p:cond delay="2000"/>
                            </p:stCondLst>
                            <p:childTnLst>
                              <p:par>
                                <p:cTn id="74" presetID="10" presetClass="exit" presetSubtype="0" fill="hold" grpId="0" nodeType="afterEffect">
                                  <p:stCondLst>
                                    <p:cond delay="0"/>
                                  </p:stCondLst>
                                  <p:childTnLst>
                                    <p:animEffect transition="out" filter="fade">
                                      <p:cBhvr>
                                        <p:cTn id="75" dur="2000"/>
                                        <p:tgtEl>
                                          <p:spTgt spid="11"/>
                                        </p:tgtEl>
                                      </p:cBhvr>
                                    </p:animEffect>
                                    <p:set>
                                      <p:cBhvr>
                                        <p:cTn id="76" dur="1" fill="hold">
                                          <p:stCondLst>
                                            <p:cond delay="1999"/>
                                          </p:stCondLst>
                                        </p:cTn>
                                        <p:tgtEl>
                                          <p:spTgt spid="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000"/>
                                        <p:tgtEl>
                                          <p:spTgt spid="16"/>
                                        </p:tgtEl>
                                      </p:cBhvr>
                                    </p:animEffect>
                                    <p:set>
                                      <p:cBhvr>
                                        <p:cTn id="79" dur="1" fill="hold">
                                          <p:stCondLst>
                                            <p:cond delay="1999"/>
                                          </p:stCondLst>
                                        </p:cTn>
                                        <p:tgtEl>
                                          <p:spTgt spid="16"/>
                                        </p:tgtEl>
                                        <p:attrNameLst>
                                          <p:attrName>style.visibility</p:attrName>
                                        </p:attrNameLst>
                                      </p:cBhvr>
                                      <p:to>
                                        <p:strVal val="hidden"/>
                                      </p:to>
                                    </p:set>
                                  </p:childTnLst>
                                </p:cTn>
                              </p:par>
                            </p:childTnLst>
                          </p:cTn>
                        </p:par>
                        <p:par>
                          <p:cTn id="80" fill="hold">
                            <p:stCondLst>
                              <p:cond delay="4000"/>
                            </p:stCondLst>
                            <p:childTnLst>
                              <p:par>
                                <p:cTn id="81" presetID="1" presetClass="exit" presetSubtype="0" fill="hold" nodeType="afterEffect">
                                  <p:stCondLst>
                                    <p:cond delay="0"/>
                                  </p:stCondLst>
                                  <p:childTnLst>
                                    <p:set>
                                      <p:cBhvr>
                                        <p:cTn id="82" dur="1" fill="hold">
                                          <p:stCondLst>
                                            <p:cond delay="0"/>
                                          </p:stCondLst>
                                        </p:cTn>
                                        <p:tgtEl>
                                          <p:spTgt spid="20"/>
                                        </p:tgtEl>
                                        <p:attrNameLst>
                                          <p:attrName>style.visibility</p:attrName>
                                        </p:attrNameLst>
                                      </p:cBhvr>
                                      <p:to>
                                        <p:strVal val="hidden"/>
                                      </p:to>
                                    </p:set>
                                  </p:childTnLst>
                                </p:cTn>
                              </p:par>
                            </p:childTnLst>
                          </p:cTn>
                        </p:par>
                        <p:par>
                          <p:cTn id="83" fill="hold">
                            <p:stCondLst>
                              <p:cond delay="4000"/>
                            </p:stCondLst>
                            <p:childTnLst>
                              <p:par>
                                <p:cTn id="84" presetID="1" presetClass="entr" presetSubtype="0" fill="hold" nodeType="afterEffect">
                                  <p:stCondLst>
                                    <p:cond delay="0"/>
                                  </p:stCondLst>
                                  <p:childTnLst>
                                    <p:set>
                                      <p:cBhvr>
                                        <p:cTn id="85" dur="1" fill="hold">
                                          <p:stCondLst>
                                            <p:cond delay="0"/>
                                          </p:stCondLst>
                                        </p:cTn>
                                        <p:tgtEl>
                                          <p:spTgt spid="19"/>
                                        </p:tgtEl>
                                        <p:attrNameLst>
                                          <p:attrName>style.visibility</p:attrName>
                                        </p:attrNameLst>
                                      </p:cBhvr>
                                      <p:to>
                                        <p:strVal val="visible"/>
                                      </p:to>
                                    </p:set>
                                  </p:childTnLst>
                                </p:cTn>
                              </p:par>
                            </p:childTnLst>
                          </p:cTn>
                        </p:par>
                        <p:par>
                          <p:cTn id="86" fill="hold">
                            <p:stCondLst>
                              <p:cond delay="4000"/>
                            </p:stCondLst>
                            <p:childTnLst>
                              <p:par>
                                <p:cTn id="87" presetID="10" presetClass="exit" presetSubtype="0" fill="hold" grpId="0" nodeType="afterEffect">
                                  <p:stCondLst>
                                    <p:cond delay="0"/>
                                  </p:stCondLst>
                                  <p:childTnLst>
                                    <p:animEffect transition="out" filter="fade">
                                      <p:cBhvr>
                                        <p:cTn id="88" dur="2000"/>
                                        <p:tgtEl>
                                          <p:spTgt spid="12"/>
                                        </p:tgtEl>
                                      </p:cBhvr>
                                    </p:animEffect>
                                    <p:set>
                                      <p:cBhvr>
                                        <p:cTn id="89" dur="1" fill="hold">
                                          <p:stCondLst>
                                            <p:cond delay="1999"/>
                                          </p:stCondLst>
                                        </p:cTn>
                                        <p:tgtEl>
                                          <p:spTgt spid="12"/>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2000"/>
                                        <p:tgtEl>
                                          <p:spTgt spid="17"/>
                                        </p:tgtEl>
                                      </p:cBhvr>
                                    </p:animEffect>
                                    <p:set>
                                      <p:cBhvr>
                                        <p:cTn id="92" dur="1" fill="hold">
                                          <p:stCondLst>
                                            <p:cond delay="1999"/>
                                          </p:stCondLst>
                                        </p:cTn>
                                        <p:tgtEl>
                                          <p:spTgt spid="17"/>
                                        </p:tgtEl>
                                        <p:attrNameLst>
                                          <p:attrName>style.visibility</p:attrName>
                                        </p:attrNameLst>
                                      </p:cBhvr>
                                      <p:to>
                                        <p:strVal val="hidden"/>
                                      </p:to>
                                    </p:set>
                                  </p:childTnLst>
                                </p:cTn>
                              </p:par>
                            </p:childTnLst>
                          </p:cTn>
                        </p:par>
                        <p:par>
                          <p:cTn id="93" fill="hold">
                            <p:stCondLst>
                              <p:cond delay="6000"/>
                            </p:stCondLst>
                            <p:childTnLst>
                              <p:par>
                                <p:cTn id="94" presetID="1" presetClass="exit" presetSubtype="0" fill="hold" nodeType="afterEffect">
                                  <p:stCondLst>
                                    <p:cond delay="0"/>
                                  </p:stCondLst>
                                  <p:childTnLst>
                                    <p:set>
                                      <p:cBhvr>
                                        <p:cTn id="95"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1" grpId="0" animBg="1"/>
      <p:bldP spid="21" grpId="1" animBg="1"/>
      <p:bldP spid="22" grpId="0" animBg="1"/>
      <p:bldP spid="22" grpId="1" animBg="1"/>
      <p:bldP spid="24" grpId="0" animBg="1"/>
      <p:bldP spid="2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cstate="email"/>
          <a:srcRect/>
          <a:stretch>
            <a:fillRect/>
          </a:stretch>
        </p:blipFill>
        <p:spPr bwMode="auto">
          <a:xfrm>
            <a:off x="304800" y="3612063"/>
            <a:ext cx="4522694" cy="2895600"/>
          </a:xfrm>
          <a:prstGeom prst="rect">
            <a:avLst/>
          </a:prstGeom>
          <a:noFill/>
          <a:ln w="9525">
            <a:noFill/>
            <a:miter lim="800000"/>
            <a:headEnd/>
            <a:tailEnd/>
          </a:ln>
          <a:effectLst/>
        </p:spPr>
      </p:pic>
      <p:sp>
        <p:nvSpPr>
          <p:cNvPr id="2" name="Title 1"/>
          <p:cNvSpPr>
            <a:spLocks noGrp="1"/>
          </p:cNvSpPr>
          <p:nvPr>
            <p:ph type="title"/>
          </p:nvPr>
        </p:nvSpPr>
        <p:spPr/>
        <p:txBody>
          <a:bodyPr/>
          <a:lstStyle/>
          <a:p>
            <a:r>
              <a:rPr dirty="0" smtClean="0"/>
              <a:t>UI </a:t>
            </a:r>
            <a:r>
              <a:rPr lang="en-US" dirty="0"/>
              <a:t>Layout &amp; </a:t>
            </a:r>
            <a:r>
              <a:rPr dirty="0" smtClean="0"/>
              <a:t>Composition</a:t>
            </a:r>
            <a:endParaRPr dirty="0"/>
          </a:p>
        </p:txBody>
      </p:sp>
      <p:sp>
        <p:nvSpPr>
          <p:cNvPr id="10" name="Content Placeholder 9"/>
          <p:cNvSpPr>
            <a:spLocks noGrp="1"/>
          </p:cNvSpPr>
          <p:nvPr>
            <p:ph idx="1"/>
          </p:nvPr>
        </p:nvSpPr>
        <p:spPr>
          <a:xfrm>
            <a:off x="381000" y="1411474"/>
            <a:ext cx="8382000" cy="1865126"/>
          </a:xfrm>
        </p:spPr>
        <p:txBody>
          <a:bodyPr/>
          <a:lstStyle/>
          <a:p>
            <a:r>
              <a:rPr lang="en-US" dirty="0" smtClean="0"/>
              <a:t>View Discovery Visual Composition:</a:t>
            </a:r>
          </a:p>
          <a:p>
            <a:pPr lvl="1"/>
            <a:r>
              <a:rPr lang="en-US" dirty="0" smtClean="0"/>
              <a:t>Less Complex</a:t>
            </a:r>
          </a:p>
          <a:p>
            <a:pPr lvl="1"/>
            <a:r>
              <a:rPr lang="en-US" dirty="0" smtClean="0"/>
              <a:t>Black Box ‘App Assembly’ Composition</a:t>
            </a:r>
          </a:p>
          <a:p>
            <a:pPr lvl="1"/>
            <a:r>
              <a:rPr lang="en-US" dirty="0" smtClean="0"/>
              <a:t>Select Views &amp; Pull into Region</a:t>
            </a:r>
          </a:p>
        </p:txBody>
      </p:sp>
      <p:pic>
        <p:nvPicPr>
          <p:cNvPr id="8" name="Picture 2"/>
          <p:cNvPicPr>
            <a:picLocks noChangeAspect="1" noChangeArrowheads="1"/>
          </p:cNvPicPr>
          <p:nvPr/>
        </p:nvPicPr>
        <p:blipFill>
          <a:blip r:embed="rId4" cstate="email"/>
          <a:srcRect/>
          <a:stretch>
            <a:fillRect/>
          </a:stretch>
        </p:blipFill>
        <p:spPr bwMode="auto">
          <a:xfrm>
            <a:off x="7179276" y="228600"/>
            <a:ext cx="1583723" cy="1185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ounded Rectangle 10"/>
          <p:cNvSpPr/>
          <p:nvPr/>
        </p:nvSpPr>
        <p:spPr>
          <a:xfrm>
            <a:off x="457200" y="4907463"/>
            <a:ext cx="2933700" cy="1277471"/>
          </a:xfrm>
          <a:prstGeom prst="roundRect">
            <a:avLst>
              <a:gd name="adj" fmla="val 12096"/>
            </a:avLst>
          </a:prstGeom>
          <a:solidFill>
            <a:schemeClr val="tx1">
              <a:lumMod val="85000"/>
            </a:schemeClr>
          </a:soli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Region</a:t>
            </a:r>
            <a:endParaRPr lang="en-US" dirty="0"/>
          </a:p>
        </p:txBody>
      </p:sp>
      <p:sp>
        <p:nvSpPr>
          <p:cNvPr id="12" name="Rounded Rectangle 11"/>
          <p:cNvSpPr/>
          <p:nvPr/>
        </p:nvSpPr>
        <p:spPr>
          <a:xfrm>
            <a:off x="3467100" y="4907463"/>
            <a:ext cx="1197979" cy="1277471"/>
          </a:xfrm>
          <a:prstGeom prst="roundRect">
            <a:avLst>
              <a:gd name="adj" fmla="val 12096"/>
            </a:avLst>
          </a:prstGeom>
          <a:solidFill>
            <a:schemeClr val="tx1">
              <a:lumMod val="85000"/>
            </a:schemeClr>
          </a:soli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Region</a:t>
            </a:r>
            <a:endParaRPr lang="en-US" dirty="0"/>
          </a:p>
        </p:txBody>
      </p:sp>
      <p:sp>
        <p:nvSpPr>
          <p:cNvPr id="13" name="Rounded Rectangle 12"/>
          <p:cNvSpPr/>
          <p:nvPr/>
        </p:nvSpPr>
        <p:spPr>
          <a:xfrm>
            <a:off x="457200" y="3802563"/>
            <a:ext cx="4191000" cy="1042147"/>
          </a:xfrm>
          <a:prstGeom prst="roundRect">
            <a:avLst>
              <a:gd name="adj" fmla="val 12096"/>
            </a:avLst>
          </a:prstGeom>
          <a:solidFill>
            <a:schemeClr val="tx1">
              <a:lumMod val="85000"/>
            </a:schemeClr>
          </a:solidFill>
          <a:ln w="25400">
            <a:solidFill>
              <a:schemeClr val="accent5">
                <a:lumMod val="75000"/>
              </a:schemeClr>
            </a:solidFill>
            <a:prstDash val="sysDash"/>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Region</a:t>
            </a:r>
            <a:endParaRPr lang="en-US" dirty="0"/>
          </a:p>
        </p:txBody>
      </p:sp>
      <p:pic>
        <p:nvPicPr>
          <p:cNvPr id="17" name="Picture 3"/>
          <p:cNvPicPr>
            <a:picLocks noChangeAspect="1" noChangeArrowheads="1"/>
          </p:cNvPicPr>
          <p:nvPr/>
        </p:nvPicPr>
        <p:blipFill>
          <a:blip r:embed="rId5" cstate="email"/>
          <a:srcRect/>
          <a:stretch>
            <a:fillRect/>
          </a:stretch>
        </p:blipFill>
        <p:spPr bwMode="auto">
          <a:xfrm>
            <a:off x="5105400" y="5669463"/>
            <a:ext cx="1066800" cy="914400"/>
          </a:xfrm>
          <a:prstGeom prst="roundRect">
            <a:avLst>
              <a:gd name="adj" fmla="val 8594"/>
            </a:avLst>
          </a:prstGeom>
          <a:noFill/>
          <a:ln>
            <a:solidFill>
              <a:schemeClr val="bg2">
                <a:lumMod val="75000"/>
              </a:schemeClr>
            </a:solid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6" cstate="email"/>
          <a:srcRect/>
          <a:stretch>
            <a:fillRect/>
          </a:stretch>
        </p:blipFill>
        <p:spPr bwMode="auto">
          <a:xfrm>
            <a:off x="6248400" y="4755063"/>
            <a:ext cx="2590800" cy="990600"/>
          </a:xfrm>
          <a:prstGeom prst="roundRect">
            <a:avLst>
              <a:gd name="adj" fmla="val 8594"/>
            </a:avLst>
          </a:prstGeom>
          <a:solidFill>
            <a:srgbClr val="FFFFFF">
              <a:shade val="85000"/>
            </a:srgbClr>
          </a:solidFill>
          <a:ln>
            <a:solidFill>
              <a:schemeClr val="bg2">
                <a:lumMod val="75000"/>
              </a:schemeClr>
            </a:solidFill>
          </a:ln>
          <a:effectLst>
            <a:reflection blurRad="12700" stA="38000" endPos="28000" dist="5000" dir="5400000" sy="-100000" algn="bl" rotWithShape="0"/>
          </a:effectLst>
        </p:spPr>
      </p:pic>
      <p:pic>
        <p:nvPicPr>
          <p:cNvPr id="15" name="Picture 3"/>
          <p:cNvPicPr>
            <a:picLocks noChangeAspect="1" noChangeArrowheads="1"/>
          </p:cNvPicPr>
          <p:nvPr/>
        </p:nvPicPr>
        <p:blipFill>
          <a:blip r:embed="rId7" cstate="email"/>
          <a:srcRect/>
          <a:stretch>
            <a:fillRect/>
          </a:stretch>
        </p:blipFill>
        <p:spPr bwMode="auto">
          <a:xfrm>
            <a:off x="5143500" y="3612063"/>
            <a:ext cx="3733800" cy="838200"/>
          </a:xfrm>
          <a:prstGeom prst="roundRect">
            <a:avLst>
              <a:gd name="adj" fmla="val 8594"/>
            </a:avLst>
          </a:prstGeom>
          <a:solidFill>
            <a:srgbClr val="FFFFFF">
              <a:shade val="85000"/>
            </a:srgbClr>
          </a:solidFill>
          <a:ln>
            <a:solidFill>
              <a:schemeClr val="bg2">
                <a:lumMod val="75000"/>
              </a:schemeClr>
            </a:solidFill>
          </a:ln>
          <a:effectLst>
            <a:reflection blurRad="12700" stA="38000" endPos="28000" dist="5000" dir="5400000" sy="-100000" algn="bl" rotWithShape="0"/>
          </a:effectLst>
        </p:spPr>
      </p:pic>
      <p:cxnSp>
        <p:nvCxnSpPr>
          <p:cNvPr id="19" name="Straight Arrow Connector 18"/>
          <p:cNvCxnSpPr>
            <a:stCxn id="17" idx="1"/>
          </p:cNvCxnSpPr>
          <p:nvPr/>
        </p:nvCxnSpPr>
        <p:spPr>
          <a:xfrm rot="10800000">
            <a:off x="4419600" y="5821863"/>
            <a:ext cx="685800" cy="304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1"/>
          </p:cNvCxnSpPr>
          <p:nvPr/>
        </p:nvCxnSpPr>
        <p:spPr>
          <a:xfrm rot="10800000" flipV="1">
            <a:off x="2895600" y="5250363"/>
            <a:ext cx="3352800" cy="1143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1"/>
          </p:cNvCxnSpPr>
          <p:nvPr/>
        </p:nvCxnSpPr>
        <p:spPr>
          <a:xfrm rot="10800000" flipV="1">
            <a:off x="3543300" y="4031163"/>
            <a:ext cx="1600200" cy="3429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1" name="Rectangular Callout 20"/>
          <p:cNvSpPr/>
          <p:nvPr/>
        </p:nvSpPr>
        <p:spPr bwMode="auto">
          <a:xfrm>
            <a:off x="304800" y="4374063"/>
            <a:ext cx="3924300" cy="1181100"/>
          </a:xfrm>
          <a:prstGeom prst="wedgeRectCallout">
            <a:avLst>
              <a:gd name="adj1" fmla="val -13148"/>
              <a:gd name="adj2" fmla="val 83246"/>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36" bIns="91440" numCol="1" rtlCol="0" anchor="t" anchorCtr="0" compatLnSpc="1">
            <a:prstTxWarp prst="textNoShape">
              <a:avLst/>
            </a:prstTxWarp>
          </a:bodyPr>
          <a:lstStyle/>
          <a:p>
            <a:pPr defTabSz="914099"/>
            <a:r>
              <a:rPr lang="en-US" sz="1400" dirty="0" smtClean="0">
                <a:solidFill>
                  <a:srgbClr val="0000FF"/>
                </a:solidFill>
                <a:latin typeface="Consolas" pitchFamily="49" charset="0"/>
              </a:rPr>
              <a:t>&lt;</a:t>
            </a:r>
            <a:r>
              <a:rPr lang="en-US" sz="1400" dirty="0" err="1" smtClean="0">
                <a:solidFill>
                  <a:srgbClr val="A31515"/>
                </a:solidFill>
                <a:latin typeface="Consolas" pitchFamily="49" charset="0"/>
              </a:rPr>
              <a:t>ContentControl</a:t>
            </a:r>
            <a:r>
              <a:rPr lang="en-US" sz="1400" dirty="0" smtClean="0">
                <a:solidFill>
                  <a:srgbClr val="FF0000"/>
                </a:solidFill>
                <a:latin typeface="Consolas" pitchFamily="49" charset="0"/>
              </a:rPr>
              <a:t/>
            </a:r>
            <a:br>
              <a:rPr lang="en-US" sz="1400" dirty="0" smtClean="0">
                <a:solidFill>
                  <a:srgbClr val="FF0000"/>
                </a:solidFill>
                <a:latin typeface="Consolas" pitchFamily="49" charset="0"/>
              </a:rPr>
            </a:br>
            <a:r>
              <a:rPr lang="en-US" sz="1400" dirty="0" smtClean="0">
                <a:solidFill>
                  <a:srgbClr val="FF0000"/>
                </a:solidFill>
                <a:latin typeface="Consolas" pitchFamily="49" charset="0"/>
              </a:rPr>
              <a:t>  </a:t>
            </a:r>
            <a:r>
              <a:rPr lang="en-US" sz="1400" dirty="0" err="1" smtClean="0">
                <a:solidFill>
                  <a:srgbClr val="FF0000"/>
                </a:solidFill>
                <a:latin typeface="Consolas" pitchFamily="49" charset="0"/>
              </a:rPr>
              <a:t>RegionManager.RegionName</a:t>
            </a:r>
            <a:r>
              <a:rPr lang="en-US" sz="1400" dirty="0" smtClean="0">
                <a:solidFill>
                  <a:srgbClr val="0000FF"/>
                </a:solidFill>
                <a:latin typeface="Consolas" pitchFamily="49" charset="0"/>
              </a:rPr>
              <a:t>=</a:t>
            </a:r>
            <a:br>
              <a:rPr lang="en-US" sz="1400" dirty="0" smtClean="0">
                <a:solidFill>
                  <a:srgbClr val="0000FF"/>
                </a:solidFill>
                <a:latin typeface="Consolas" pitchFamily="49" charset="0"/>
              </a:rPr>
            </a:br>
            <a:r>
              <a:rPr lang="en-US" sz="1400" dirty="0" smtClean="0">
                <a:solidFill>
                  <a:srgbClr val="0000FF"/>
                </a:solidFill>
                <a:latin typeface="Consolas" pitchFamily="49" charset="0"/>
              </a:rPr>
              <a:t>  "</a:t>
            </a:r>
            <a:r>
              <a:rPr lang="en-US" sz="1400" dirty="0" err="1" smtClean="0">
                <a:solidFill>
                  <a:srgbClr val="0000FF"/>
                </a:solidFill>
                <a:latin typeface="Consolas" pitchFamily="49" charset="0"/>
              </a:rPr>
              <a:t>DetailsRegion</a:t>
            </a:r>
            <a:r>
              <a:rPr lang="en-US" sz="1400" dirty="0" smtClean="0">
                <a:solidFill>
                  <a:srgbClr val="0000FF"/>
                </a:solidFill>
                <a:latin typeface="Consolas" pitchFamily="49" charset="0"/>
              </a:rPr>
              <a:t>" </a:t>
            </a:r>
            <a:br>
              <a:rPr lang="en-US" sz="1400" dirty="0" smtClean="0">
                <a:solidFill>
                  <a:srgbClr val="0000FF"/>
                </a:solidFill>
                <a:latin typeface="Consolas" pitchFamily="49" charset="0"/>
              </a:rPr>
            </a:br>
            <a:r>
              <a:rPr lang="en-US" sz="1400" dirty="0" smtClean="0">
                <a:solidFill>
                  <a:srgbClr val="0000FF"/>
                </a:solidFill>
                <a:latin typeface="Consolas" pitchFamily="49" charset="0"/>
              </a:rPr>
              <a:t>  </a:t>
            </a:r>
            <a:r>
              <a:rPr lang="en-US" sz="1400" dirty="0" err="1" smtClean="0">
                <a:solidFill>
                  <a:srgbClr val="FF0000"/>
                </a:solidFill>
                <a:latin typeface="Consolas" pitchFamily="49" charset="0"/>
              </a:rPr>
              <a:t>RegionManager.AutoPopulate</a:t>
            </a:r>
            <a:r>
              <a:rPr lang="en-US" sz="1400" dirty="0" smtClean="0">
                <a:solidFill>
                  <a:srgbClr val="0000FF"/>
                </a:solidFill>
                <a:latin typeface="Consolas" pitchFamily="49" charset="0"/>
              </a:rPr>
              <a:t>="True"/&gt;</a:t>
            </a:r>
            <a:endParaRPr lang="en-US" sz="1400" dirty="0" smtClean="0">
              <a:solidFill>
                <a:schemeClr val="bg1"/>
              </a:solidFill>
              <a:latin typeface="Consolas" pitchFamily="49" charset="0"/>
            </a:endParaRPr>
          </a:p>
        </p:txBody>
      </p:sp>
      <p:sp>
        <p:nvSpPr>
          <p:cNvPr id="24" name="Rectangular Callout 23"/>
          <p:cNvSpPr/>
          <p:nvPr/>
        </p:nvSpPr>
        <p:spPr bwMode="auto">
          <a:xfrm>
            <a:off x="381001" y="2850063"/>
            <a:ext cx="4191000" cy="1143000"/>
          </a:xfrm>
          <a:prstGeom prst="wedgeRectCallout">
            <a:avLst>
              <a:gd name="adj1" fmla="val -14921"/>
              <a:gd name="adj2" fmla="val 80639"/>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36" bIns="91440" numCol="1" rtlCol="0" anchor="t" anchorCtr="0" compatLnSpc="1">
            <a:prstTxWarp prst="textNoShape">
              <a:avLst/>
            </a:prstTxWarp>
          </a:bodyPr>
          <a:lstStyle/>
          <a:p>
            <a:r>
              <a:rPr lang="en-US" sz="1400" dirty="0" smtClean="0">
                <a:solidFill>
                  <a:srgbClr val="0000FF"/>
                </a:solidFill>
                <a:latin typeface="Consolas" pitchFamily="49" charset="0"/>
              </a:rPr>
              <a:t>&lt;</a:t>
            </a:r>
            <a:r>
              <a:rPr lang="en-US" sz="1400" dirty="0" err="1" smtClean="0">
                <a:solidFill>
                  <a:srgbClr val="A31515"/>
                </a:solidFill>
                <a:latin typeface="Consolas" pitchFamily="49" charset="0"/>
              </a:rPr>
              <a:t>ItemsControl</a:t>
            </a:r>
            <a:r>
              <a:rPr lang="en-US" sz="1400" dirty="0" smtClean="0">
                <a:solidFill>
                  <a:srgbClr val="FF0000"/>
                </a:solidFill>
                <a:latin typeface="Consolas" pitchFamily="49" charset="0"/>
              </a:rPr>
              <a:t/>
            </a:r>
            <a:br>
              <a:rPr lang="en-US" sz="1400" dirty="0" smtClean="0">
                <a:solidFill>
                  <a:srgbClr val="FF0000"/>
                </a:solidFill>
                <a:latin typeface="Consolas" pitchFamily="49" charset="0"/>
              </a:rPr>
            </a:br>
            <a:r>
              <a:rPr lang="en-US" sz="1400" dirty="0" smtClean="0">
                <a:solidFill>
                  <a:srgbClr val="FF0000"/>
                </a:solidFill>
                <a:latin typeface="Consolas" pitchFamily="49" charset="0"/>
              </a:rPr>
              <a:t>    </a:t>
            </a:r>
            <a:r>
              <a:rPr lang="en-US" sz="1400" dirty="0" err="1" smtClean="0">
                <a:solidFill>
                  <a:srgbClr val="FF0000"/>
                </a:solidFill>
                <a:latin typeface="Consolas" pitchFamily="49" charset="0"/>
              </a:rPr>
              <a:t>RegionManager.RegionName</a:t>
            </a:r>
            <a:r>
              <a:rPr lang="en-US" sz="1400" dirty="0" smtClean="0">
                <a:solidFill>
                  <a:srgbClr val="0000FF"/>
                </a:solidFill>
                <a:latin typeface="Consolas" pitchFamily="49" charset="0"/>
              </a:rPr>
              <a:t>=</a:t>
            </a:r>
            <a:br>
              <a:rPr lang="en-US" sz="1400" dirty="0" smtClean="0">
                <a:solidFill>
                  <a:srgbClr val="0000FF"/>
                </a:solidFill>
                <a:latin typeface="Consolas" pitchFamily="49" charset="0"/>
              </a:rPr>
            </a:br>
            <a:r>
              <a:rPr lang="en-US" sz="1400" dirty="0" smtClean="0">
                <a:solidFill>
                  <a:srgbClr val="0000FF"/>
                </a:solidFill>
                <a:latin typeface="Consolas" pitchFamily="49" charset="0"/>
              </a:rPr>
              <a:t>    "</a:t>
            </a:r>
            <a:r>
              <a:rPr lang="en-US" sz="1400" dirty="0" err="1" smtClean="0">
                <a:solidFill>
                  <a:srgbClr val="0000FF"/>
                </a:solidFill>
                <a:latin typeface="Consolas" pitchFamily="49" charset="0"/>
              </a:rPr>
              <a:t>MainRegion</a:t>
            </a:r>
            <a:r>
              <a:rPr lang="en-US" sz="1400" dirty="0" smtClean="0">
                <a:solidFill>
                  <a:srgbClr val="0000FF"/>
                </a:solidFill>
                <a:latin typeface="Consolas" pitchFamily="49" charset="0"/>
              </a:rPr>
              <a:t>"</a:t>
            </a:r>
            <a:br>
              <a:rPr lang="en-US" sz="1400" dirty="0" smtClean="0">
                <a:solidFill>
                  <a:srgbClr val="0000FF"/>
                </a:solidFill>
                <a:latin typeface="Consolas" pitchFamily="49" charset="0"/>
              </a:rPr>
            </a:br>
            <a:r>
              <a:rPr lang="en-US" sz="1400" dirty="0" smtClean="0">
                <a:solidFill>
                  <a:srgbClr val="0000FF"/>
                </a:solidFill>
                <a:latin typeface="Consolas" pitchFamily="49" charset="0"/>
              </a:rPr>
              <a:t>    </a:t>
            </a:r>
            <a:r>
              <a:rPr lang="en-US" sz="1400" dirty="0" err="1" smtClean="0">
                <a:solidFill>
                  <a:srgbClr val="FF0000"/>
                </a:solidFill>
                <a:latin typeface="Consolas" pitchFamily="49" charset="0"/>
              </a:rPr>
              <a:t>RegionManager.AutoPopulate</a:t>
            </a:r>
            <a:r>
              <a:rPr lang="en-US" sz="1400" dirty="0" smtClean="0">
                <a:solidFill>
                  <a:srgbClr val="0000FF"/>
                </a:solidFill>
                <a:latin typeface="Consolas" pitchFamily="49" charset="0"/>
              </a:rPr>
              <a:t>="True“ /&gt;</a:t>
            </a:r>
            <a:endParaRPr lang="en-US" sz="1400" dirty="0" smtClean="0">
              <a:solidFill>
                <a:schemeClr val="bg1"/>
              </a:solidFill>
              <a:latin typeface="Consolas" pitchFamily="49" charset="0"/>
            </a:endParaRPr>
          </a:p>
        </p:txBody>
      </p:sp>
      <p:sp>
        <p:nvSpPr>
          <p:cNvPr id="22" name="Rectangular Callout 21"/>
          <p:cNvSpPr/>
          <p:nvPr/>
        </p:nvSpPr>
        <p:spPr bwMode="auto">
          <a:xfrm>
            <a:off x="4572000" y="2621463"/>
            <a:ext cx="4191000" cy="723900"/>
          </a:xfrm>
          <a:prstGeom prst="wedgeRectCallout">
            <a:avLst>
              <a:gd name="adj1" fmla="val 15017"/>
              <a:gd name="adj2" fmla="val 1172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91440" rIns="91436" bIns="91440" numCol="1" rtlCol="0" anchor="t" anchorCtr="0" compatLnSpc="1">
            <a:prstTxWarp prst="textNoShape">
              <a:avLst/>
            </a:prstTxWarp>
          </a:bodyPr>
          <a:lstStyle/>
          <a:p>
            <a:r>
              <a:rPr lang="en-US" sz="1400" dirty="0" err="1" smtClean="0">
                <a:solidFill>
                  <a:schemeClr val="bg1"/>
                </a:solidFill>
                <a:latin typeface="Consolas" pitchFamily="49" charset="0"/>
              </a:rPr>
              <a:t>regionManager.RegisterViewWithRegion</a:t>
            </a:r>
            <a:r>
              <a:rPr lang="en-US" sz="1400" dirty="0" smtClean="0">
                <a:solidFill>
                  <a:schemeClr val="bg1"/>
                </a:solidFill>
                <a:latin typeface="Consolas" pitchFamily="49" charset="0"/>
              </a:rPr>
              <a:t>(</a:t>
            </a:r>
          </a:p>
          <a:p>
            <a:r>
              <a:rPr lang="en-US" sz="1400" dirty="0" smtClean="0">
                <a:solidFill>
                  <a:srgbClr val="0000FF"/>
                </a:solidFill>
                <a:latin typeface="Consolas" pitchFamily="49" charset="0"/>
              </a:rPr>
              <a:t>    "</a:t>
            </a:r>
            <a:r>
              <a:rPr lang="en-US" sz="1400" dirty="0" err="1" smtClean="0">
                <a:solidFill>
                  <a:srgbClr val="0000FF"/>
                </a:solidFill>
                <a:latin typeface="Consolas" pitchFamily="49" charset="0"/>
              </a:rPr>
              <a:t>MainRegion</a:t>
            </a:r>
            <a:r>
              <a:rPr lang="en-US" sz="1400" dirty="0" smtClean="0">
                <a:solidFill>
                  <a:srgbClr val="0000FF"/>
                </a:solidFill>
                <a:latin typeface="Consolas" pitchFamily="49" charset="0"/>
              </a:rPr>
              <a:t>", </a:t>
            </a:r>
            <a:r>
              <a:rPr lang="en-US" sz="1400" dirty="0" err="1" smtClean="0">
                <a:solidFill>
                  <a:srgbClr val="0000FF"/>
                </a:solidFill>
                <a:latin typeface="Consolas" pitchFamily="49" charset="0"/>
              </a:rPr>
              <a:t>typeof</a:t>
            </a:r>
            <a:r>
              <a:rPr lang="en-US" sz="1400" dirty="0" smtClean="0">
                <a:solidFill>
                  <a:schemeClr val="bg1"/>
                </a:solidFill>
                <a:latin typeface="Consolas" pitchFamily="49" charset="0"/>
              </a:rPr>
              <a:t>(</a:t>
            </a:r>
            <a:r>
              <a:rPr lang="en-US" sz="1400" dirty="0" smtClean="0">
                <a:solidFill>
                  <a:srgbClr val="0000FF"/>
                </a:solidFill>
                <a:latin typeface="Consolas" pitchFamily="49" charset="0"/>
              </a:rPr>
              <a:t> </a:t>
            </a:r>
            <a:r>
              <a:rPr lang="en-US" sz="1400" dirty="0" err="1" smtClean="0">
                <a:solidFill>
                  <a:schemeClr val="bg1"/>
                </a:solidFill>
                <a:latin typeface="Consolas" pitchFamily="49" charset="0"/>
              </a:rPr>
              <a:t>MainView</a:t>
            </a:r>
            <a:r>
              <a:rPr lang="en-US" sz="1400" dirty="0" smtClean="0">
                <a:solidFill>
                  <a:schemeClr val="bg1"/>
                </a:solidFill>
                <a:latin typeface="Consolas" pitchFamily="49" charset="0"/>
              </a:rPr>
              <a:t> )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xit" presetSubtype="0" fill="hold" grpId="1" nodeType="clickEffect">
                                  <p:stCondLst>
                                    <p:cond delay="0"/>
                                  </p:stCondLst>
                                  <p:childTnLst>
                                    <p:anim calcmode="lin" valueType="num">
                                      <p:cBhvr>
                                        <p:cTn id="26" dur="500"/>
                                        <p:tgtEl>
                                          <p:spTgt spid="21"/>
                                        </p:tgtEl>
                                        <p:attrNameLst>
                                          <p:attrName>ppt_w</p:attrName>
                                        </p:attrNameLst>
                                      </p:cBhvr>
                                      <p:tavLst>
                                        <p:tav tm="0">
                                          <p:val>
                                            <p:strVal val="ppt_w"/>
                                          </p:val>
                                        </p:tav>
                                        <p:tav tm="100000">
                                          <p:val>
                                            <p:fltVal val="0"/>
                                          </p:val>
                                        </p:tav>
                                      </p:tavLst>
                                    </p:anim>
                                    <p:anim calcmode="lin" valueType="num">
                                      <p:cBhvr>
                                        <p:cTn id="27" dur="500"/>
                                        <p:tgtEl>
                                          <p:spTgt spid="21"/>
                                        </p:tgtEl>
                                        <p:attrNameLst>
                                          <p:attrName>ppt_h</p:attrName>
                                        </p:attrNameLst>
                                      </p:cBhvr>
                                      <p:tavLst>
                                        <p:tav tm="0">
                                          <p:val>
                                            <p:strVal val="ppt_h"/>
                                          </p:val>
                                        </p:tav>
                                        <p:tav tm="100000">
                                          <p:val>
                                            <p:fltVal val="0"/>
                                          </p:val>
                                        </p:tav>
                                      </p:tavLst>
                                    </p:anim>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par>
                          <p:cTn id="30" fill="hold">
                            <p:stCondLst>
                              <p:cond delay="500"/>
                            </p:stCondLst>
                            <p:childTnLst>
                              <p:par>
                                <p:cTn id="31" presetID="53"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0" fill="hold" grpId="1" nodeType="clickEffect">
                                  <p:stCondLst>
                                    <p:cond delay="0"/>
                                  </p:stCondLst>
                                  <p:childTnLst>
                                    <p:anim calcmode="lin" valueType="num">
                                      <p:cBhvr>
                                        <p:cTn id="39" dur="500"/>
                                        <p:tgtEl>
                                          <p:spTgt spid="24"/>
                                        </p:tgtEl>
                                        <p:attrNameLst>
                                          <p:attrName>ppt_w</p:attrName>
                                        </p:attrNameLst>
                                      </p:cBhvr>
                                      <p:tavLst>
                                        <p:tav tm="0">
                                          <p:val>
                                            <p:strVal val="ppt_w"/>
                                          </p:val>
                                        </p:tav>
                                        <p:tav tm="100000">
                                          <p:val>
                                            <p:fltVal val="0"/>
                                          </p:val>
                                        </p:tav>
                                      </p:tavLst>
                                    </p:anim>
                                    <p:anim calcmode="lin" valueType="num">
                                      <p:cBhvr>
                                        <p:cTn id="40" dur="500"/>
                                        <p:tgtEl>
                                          <p:spTgt spid="24"/>
                                        </p:tgtEl>
                                        <p:attrNameLst>
                                          <p:attrName>ppt_h</p:attrName>
                                        </p:attrNameLst>
                                      </p:cBhvr>
                                      <p:tavLst>
                                        <p:tav tm="0">
                                          <p:val>
                                            <p:strVal val="ppt_h"/>
                                          </p:val>
                                        </p:tav>
                                        <p:tav tm="100000">
                                          <p:val>
                                            <p:fltVal val="0"/>
                                          </p:val>
                                        </p:tav>
                                      </p:tavLst>
                                    </p:anim>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500"/>
                            </p:stCondLst>
                            <p:childTnLst>
                              <p:par>
                                <p:cTn id="44" presetID="53"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xit" presetSubtype="0" fill="hold" grpId="1" nodeType="clickEffect">
                                  <p:stCondLst>
                                    <p:cond delay="0"/>
                                  </p:stCondLst>
                                  <p:childTnLst>
                                    <p:anim calcmode="lin" valueType="num">
                                      <p:cBhvr>
                                        <p:cTn id="52" dur="500"/>
                                        <p:tgtEl>
                                          <p:spTgt spid="22"/>
                                        </p:tgtEl>
                                        <p:attrNameLst>
                                          <p:attrName>ppt_w</p:attrName>
                                        </p:attrNameLst>
                                      </p:cBhvr>
                                      <p:tavLst>
                                        <p:tav tm="0">
                                          <p:val>
                                            <p:strVal val="ppt_w"/>
                                          </p:val>
                                        </p:tav>
                                        <p:tav tm="100000">
                                          <p:val>
                                            <p:fltVal val="0"/>
                                          </p:val>
                                        </p:tav>
                                      </p:tavLst>
                                    </p:anim>
                                    <p:anim calcmode="lin" valueType="num">
                                      <p:cBhvr>
                                        <p:cTn id="53" dur="500"/>
                                        <p:tgtEl>
                                          <p:spTgt spid="22"/>
                                        </p:tgtEl>
                                        <p:attrNameLst>
                                          <p:attrName>ppt_h</p:attrName>
                                        </p:attrNameLst>
                                      </p:cBhvr>
                                      <p:tavLst>
                                        <p:tav tm="0">
                                          <p:val>
                                            <p:strVal val="ppt_h"/>
                                          </p:val>
                                        </p:tav>
                                        <p:tav tm="100000">
                                          <p:val>
                                            <p:fltVal val="0"/>
                                          </p:val>
                                        </p:tav>
                                      </p:tavLst>
                                    </p:anim>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par>
                          <p:cTn id="60" fill="hold">
                            <p:stCondLst>
                              <p:cond delay="0"/>
                            </p:stCondLst>
                            <p:childTnLst>
                              <p:par>
                                <p:cTn id="61" presetID="10" presetClass="exit" presetSubtype="0" fill="hold" grpId="0" nodeType="afterEffect">
                                  <p:stCondLst>
                                    <p:cond delay="0"/>
                                  </p:stCondLst>
                                  <p:childTnLst>
                                    <p:animEffect transition="out" filter="fade">
                                      <p:cBhvr>
                                        <p:cTn id="62" dur="2000"/>
                                        <p:tgtEl>
                                          <p:spTgt spid="13"/>
                                        </p:tgtEl>
                                      </p:cBhvr>
                                    </p:animEffect>
                                    <p:set>
                                      <p:cBhvr>
                                        <p:cTn id="63" dur="1" fill="hold">
                                          <p:stCondLst>
                                            <p:cond delay="1999"/>
                                          </p:stCondLst>
                                        </p:cTn>
                                        <p:tgtEl>
                                          <p:spTgt spid="13"/>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2000"/>
                                        <p:tgtEl>
                                          <p:spTgt spid="15"/>
                                        </p:tgtEl>
                                      </p:cBhvr>
                                    </p:animEffect>
                                    <p:set>
                                      <p:cBhvr>
                                        <p:cTn id="66" dur="1" fill="hold">
                                          <p:stCondLst>
                                            <p:cond delay="1999"/>
                                          </p:stCondLst>
                                        </p:cTn>
                                        <p:tgtEl>
                                          <p:spTgt spid="15"/>
                                        </p:tgtEl>
                                        <p:attrNameLst>
                                          <p:attrName>style.visibility</p:attrName>
                                        </p:attrNameLst>
                                      </p:cBhvr>
                                      <p:to>
                                        <p:strVal val="hidden"/>
                                      </p:to>
                                    </p:set>
                                  </p:childTnLst>
                                </p:cTn>
                              </p:par>
                            </p:childTnLst>
                          </p:cTn>
                        </p:par>
                        <p:par>
                          <p:cTn id="67" fill="hold">
                            <p:stCondLst>
                              <p:cond delay="2000"/>
                            </p:stCondLst>
                            <p:childTnLst>
                              <p:par>
                                <p:cTn id="68" presetID="1" presetClass="exit" presetSubtype="0" fill="hold" nodeType="afterEffect">
                                  <p:stCondLst>
                                    <p:cond delay="0"/>
                                  </p:stCondLst>
                                  <p:childTnLst>
                                    <p:set>
                                      <p:cBhvr>
                                        <p:cTn id="69" dur="1" fill="hold">
                                          <p:stCondLst>
                                            <p:cond delay="0"/>
                                          </p:stCondLst>
                                        </p:cTn>
                                        <p:tgtEl>
                                          <p:spTgt spid="23"/>
                                        </p:tgtEl>
                                        <p:attrNameLst>
                                          <p:attrName>style.visibility</p:attrName>
                                        </p:attrNameLst>
                                      </p:cBhvr>
                                      <p:to>
                                        <p:strVal val="hidden"/>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par>
                          <p:cTn id="73" fill="hold">
                            <p:stCondLst>
                              <p:cond delay="2000"/>
                            </p:stCondLst>
                            <p:childTnLst>
                              <p:par>
                                <p:cTn id="74" presetID="10" presetClass="exit" presetSubtype="0" fill="hold" grpId="0" nodeType="afterEffect">
                                  <p:stCondLst>
                                    <p:cond delay="0"/>
                                  </p:stCondLst>
                                  <p:childTnLst>
                                    <p:animEffect transition="out" filter="fade">
                                      <p:cBhvr>
                                        <p:cTn id="75" dur="2000"/>
                                        <p:tgtEl>
                                          <p:spTgt spid="11"/>
                                        </p:tgtEl>
                                      </p:cBhvr>
                                    </p:animEffect>
                                    <p:set>
                                      <p:cBhvr>
                                        <p:cTn id="76" dur="1" fill="hold">
                                          <p:stCondLst>
                                            <p:cond delay="1999"/>
                                          </p:stCondLst>
                                        </p:cTn>
                                        <p:tgtEl>
                                          <p:spTgt spid="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000"/>
                                        <p:tgtEl>
                                          <p:spTgt spid="16"/>
                                        </p:tgtEl>
                                      </p:cBhvr>
                                    </p:animEffect>
                                    <p:set>
                                      <p:cBhvr>
                                        <p:cTn id="79" dur="1" fill="hold">
                                          <p:stCondLst>
                                            <p:cond delay="1999"/>
                                          </p:stCondLst>
                                        </p:cTn>
                                        <p:tgtEl>
                                          <p:spTgt spid="16"/>
                                        </p:tgtEl>
                                        <p:attrNameLst>
                                          <p:attrName>style.visibility</p:attrName>
                                        </p:attrNameLst>
                                      </p:cBhvr>
                                      <p:to>
                                        <p:strVal val="hidden"/>
                                      </p:to>
                                    </p:set>
                                  </p:childTnLst>
                                </p:cTn>
                              </p:par>
                            </p:childTnLst>
                          </p:cTn>
                        </p:par>
                        <p:par>
                          <p:cTn id="80" fill="hold">
                            <p:stCondLst>
                              <p:cond delay="4000"/>
                            </p:stCondLst>
                            <p:childTnLst>
                              <p:par>
                                <p:cTn id="81" presetID="1" presetClass="exit" presetSubtype="0" fill="hold" nodeType="afterEffect">
                                  <p:stCondLst>
                                    <p:cond delay="0"/>
                                  </p:stCondLst>
                                  <p:childTnLst>
                                    <p:set>
                                      <p:cBhvr>
                                        <p:cTn id="82" dur="1" fill="hold">
                                          <p:stCondLst>
                                            <p:cond delay="0"/>
                                          </p:stCondLst>
                                        </p:cTn>
                                        <p:tgtEl>
                                          <p:spTgt spid="20"/>
                                        </p:tgtEl>
                                        <p:attrNameLst>
                                          <p:attrName>style.visibility</p:attrName>
                                        </p:attrNameLst>
                                      </p:cBhvr>
                                      <p:to>
                                        <p:strVal val="hidden"/>
                                      </p:to>
                                    </p:set>
                                  </p:childTnLst>
                                </p:cTn>
                              </p:par>
                            </p:childTnLst>
                          </p:cTn>
                        </p:par>
                        <p:par>
                          <p:cTn id="83" fill="hold">
                            <p:stCondLst>
                              <p:cond delay="4000"/>
                            </p:stCondLst>
                            <p:childTnLst>
                              <p:par>
                                <p:cTn id="84" presetID="1" presetClass="entr" presetSubtype="0" fill="hold" nodeType="afterEffect">
                                  <p:stCondLst>
                                    <p:cond delay="0"/>
                                  </p:stCondLst>
                                  <p:childTnLst>
                                    <p:set>
                                      <p:cBhvr>
                                        <p:cTn id="85" dur="1" fill="hold">
                                          <p:stCondLst>
                                            <p:cond delay="0"/>
                                          </p:stCondLst>
                                        </p:cTn>
                                        <p:tgtEl>
                                          <p:spTgt spid="19"/>
                                        </p:tgtEl>
                                        <p:attrNameLst>
                                          <p:attrName>style.visibility</p:attrName>
                                        </p:attrNameLst>
                                      </p:cBhvr>
                                      <p:to>
                                        <p:strVal val="visible"/>
                                      </p:to>
                                    </p:set>
                                  </p:childTnLst>
                                </p:cTn>
                              </p:par>
                            </p:childTnLst>
                          </p:cTn>
                        </p:par>
                        <p:par>
                          <p:cTn id="86" fill="hold">
                            <p:stCondLst>
                              <p:cond delay="4000"/>
                            </p:stCondLst>
                            <p:childTnLst>
                              <p:par>
                                <p:cTn id="87" presetID="10" presetClass="exit" presetSubtype="0" fill="hold" grpId="0" nodeType="afterEffect">
                                  <p:stCondLst>
                                    <p:cond delay="0"/>
                                  </p:stCondLst>
                                  <p:childTnLst>
                                    <p:animEffect transition="out" filter="fade">
                                      <p:cBhvr>
                                        <p:cTn id="88" dur="2000"/>
                                        <p:tgtEl>
                                          <p:spTgt spid="12"/>
                                        </p:tgtEl>
                                      </p:cBhvr>
                                    </p:animEffect>
                                    <p:set>
                                      <p:cBhvr>
                                        <p:cTn id="89" dur="1" fill="hold">
                                          <p:stCondLst>
                                            <p:cond delay="1999"/>
                                          </p:stCondLst>
                                        </p:cTn>
                                        <p:tgtEl>
                                          <p:spTgt spid="12"/>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2000"/>
                                        <p:tgtEl>
                                          <p:spTgt spid="17"/>
                                        </p:tgtEl>
                                      </p:cBhvr>
                                    </p:animEffect>
                                    <p:set>
                                      <p:cBhvr>
                                        <p:cTn id="92" dur="1" fill="hold">
                                          <p:stCondLst>
                                            <p:cond delay="1999"/>
                                          </p:stCondLst>
                                        </p:cTn>
                                        <p:tgtEl>
                                          <p:spTgt spid="17"/>
                                        </p:tgtEl>
                                        <p:attrNameLst>
                                          <p:attrName>style.visibility</p:attrName>
                                        </p:attrNameLst>
                                      </p:cBhvr>
                                      <p:to>
                                        <p:strVal val="hidden"/>
                                      </p:to>
                                    </p:set>
                                  </p:childTnLst>
                                </p:cTn>
                              </p:par>
                            </p:childTnLst>
                          </p:cTn>
                        </p:par>
                        <p:par>
                          <p:cTn id="93" fill="hold">
                            <p:stCondLst>
                              <p:cond delay="6000"/>
                            </p:stCondLst>
                            <p:childTnLst>
                              <p:par>
                                <p:cTn id="94" presetID="1" presetClass="exit" presetSubtype="0" fill="hold" nodeType="afterEffect">
                                  <p:stCondLst>
                                    <p:cond delay="0"/>
                                  </p:stCondLst>
                                  <p:childTnLst>
                                    <p:set>
                                      <p:cBhvr>
                                        <p:cTn id="95"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1" grpId="0" animBg="1"/>
      <p:bldP spid="21" grpId="1" animBg="1"/>
      <p:bldP spid="24" grpId="0" animBg="1"/>
      <p:bldP spid="24" grpId="1" animBg="1"/>
      <p:bldP spid="22" grpId="0" animBg="1"/>
      <p:bldP spid="2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3155" y="5266978"/>
            <a:ext cx="7651245" cy="752822"/>
          </a:xfrm>
        </p:spPr>
        <p:txBody>
          <a:bodyPr/>
          <a:lstStyle/>
          <a:p>
            <a:r>
              <a:rPr lang="en-US" dirty="0" smtClean="0"/>
              <a:t>UI Layout &amp; Composition</a:t>
            </a:r>
            <a:endParaRPr lang="en-US" dirty="0"/>
          </a:p>
        </p:txBody>
      </p:sp>
      <p:sp>
        <p:nvSpPr>
          <p:cNvPr id="4" name="Text Placeholder 3"/>
          <p:cNvSpPr>
            <a:spLocks noGrp="1"/>
          </p:cNvSpPr>
          <p:nvPr>
            <p:ph type="body" sz="quarter" idx="10"/>
          </p:nvPr>
        </p:nvSpPr>
        <p:spPr/>
        <p:txBody>
          <a:bodyPr/>
          <a:lstStyle/>
          <a:p>
            <a:r>
              <a:rPr lang="en-US" smtClean="0"/>
              <a:t>demo</a:t>
            </a:r>
            <a:endParaRPr lang="en-US"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D:\images\2112016922_978fd6266e_b.jpg"/>
          <p:cNvPicPr>
            <a:picLocks noChangeAspect="1" noChangeArrowheads="1"/>
          </p:cNvPicPr>
          <p:nvPr/>
        </p:nvPicPr>
        <p:blipFill>
          <a:blip r:embed="rId3" cstate="email"/>
          <a:srcRect/>
          <a:stretch>
            <a:fillRect/>
          </a:stretch>
        </p:blipFill>
        <p:spPr bwMode="auto">
          <a:xfrm>
            <a:off x="6836364" y="0"/>
            <a:ext cx="2231436" cy="1673577"/>
          </a:xfrm>
          <a:prstGeom prst="rect">
            <a:avLst/>
          </a:prstGeom>
          <a:ln>
            <a:noFill/>
          </a:ln>
          <a:effectLst>
            <a:softEdge rad="112500"/>
          </a:effectLst>
        </p:spPr>
      </p:pic>
      <p:sp>
        <p:nvSpPr>
          <p:cNvPr id="2" name="Title 1"/>
          <p:cNvSpPr>
            <a:spLocks noGrp="1"/>
          </p:cNvSpPr>
          <p:nvPr>
            <p:ph type="title"/>
          </p:nvPr>
        </p:nvSpPr>
        <p:spPr>
          <a:xfrm>
            <a:off x="457200" y="431800"/>
            <a:ext cx="8229600" cy="1143000"/>
          </a:xfrm>
        </p:spPr>
        <p:txBody>
          <a:bodyPr/>
          <a:lstStyle/>
          <a:p>
            <a:r>
              <a:rPr smtClean="0"/>
              <a:t>Commands and Events</a:t>
            </a:r>
            <a:endParaRPr lang="en-US" dirty="0"/>
          </a:p>
        </p:txBody>
      </p:sp>
      <p:sp>
        <p:nvSpPr>
          <p:cNvPr id="24" name="Content Placeholder 23"/>
          <p:cNvSpPr>
            <a:spLocks noGrp="1"/>
          </p:cNvSpPr>
          <p:nvPr>
            <p:ph idx="1"/>
          </p:nvPr>
        </p:nvSpPr>
        <p:spPr>
          <a:xfrm>
            <a:off x="381000" y="1343763"/>
            <a:ext cx="8229600" cy="1932837"/>
          </a:xfrm>
        </p:spPr>
        <p:txBody>
          <a:bodyPr/>
          <a:lstStyle/>
          <a:p>
            <a:r>
              <a:rPr lang="en-US" dirty="0" smtClean="0"/>
              <a:t>Delegate &amp; Composite Commands</a:t>
            </a:r>
          </a:p>
          <a:p>
            <a:pPr lvl="1"/>
            <a:r>
              <a:rPr lang="en-US" dirty="0" smtClean="0"/>
              <a:t>Simplified Command Handling</a:t>
            </a:r>
          </a:p>
          <a:p>
            <a:r>
              <a:rPr lang="en-US" dirty="0" smtClean="0"/>
              <a:t>Event Aggregator</a:t>
            </a:r>
          </a:p>
          <a:p>
            <a:pPr lvl="1"/>
            <a:r>
              <a:rPr lang="en-US" dirty="0" smtClean="0"/>
              <a:t>Loosely Coupled Pub/Sub Events</a:t>
            </a:r>
            <a:endParaRPr lang="en-US" dirty="0"/>
          </a:p>
        </p:txBody>
      </p:sp>
      <p:grpSp>
        <p:nvGrpSpPr>
          <p:cNvPr id="4" name="Group 17"/>
          <p:cNvGrpSpPr/>
          <p:nvPr/>
        </p:nvGrpSpPr>
        <p:grpSpPr>
          <a:xfrm>
            <a:off x="7076404" y="5257800"/>
            <a:ext cx="1726931" cy="990600"/>
            <a:chOff x="5512056" y="4397134"/>
            <a:chExt cx="2492943" cy="1528813"/>
          </a:xfrm>
        </p:grpSpPr>
        <p:sp>
          <p:nvSpPr>
            <p:cNvPr id="8" name="Rectangle 7"/>
            <p:cNvSpPr/>
            <p:nvPr/>
          </p:nvSpPr>
          <p:spPr bwMode="auto">
            <a:xfrm>
              <a:off x="5512056" y="4397134"/>
              <a:ext cx="2492943" cy="152881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sz="1600" dirty="0" smtClean="0">
                  <a:solidFill>
                    <a:schemeClr val="bg1"/>
                  </a:solidFill>
                  <a:latin typeface="Calibri" pitchFamily="34" charset="0"/>
                </a:rPr>
                <a:t>Module B</a:t>
              </a:r>
            </a:p>
          </p:txBody>
        </p:sp>
        <p:sp>
          <p:nvSpPr>
            <p:cNvPr id="9" name="Rounded Rectangle 8"/>
            <p:cNvSpPr/>
            <p:nvPr/>
          </p:nvSpPr>
          <p:spPr bwMode="auto">
            <a:xfrm>
              <a:off x="5744529" y="4977982"/>
              <a:ext cx="2050179" cy="735242"/>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solidFill>
                    <a:schemeClr val="tx1"/>
                  </a:solidFill>
                  <a:latin typeface="Calibri" pitchFamily="34" charset="0"/>
                </a:rPr>
                <a:t>Customer</a:t>
              </a:r>
              <a:br>
                <a:rPr lang="en-US" sz="1600" dirty="0" smtClean="0">
                  <a:solidFill>
                    <a:schemeClr val="tx1"/>
                  </a:solidFill>
                  <a:latin typeface="Calibri" pitchFamily="34" charset="0"/>
                </a:rPr>
              </a:br>
              <a:r>
                <a:rPr lang="en-US" sz="1600" dirty="0" smtClean="0">
                  <a:solidFill>
                    <a:schemeClr val="tx1"/>
                  </a:solidFill>
                  <a:latin typeface="Calibri" pitchFamily="34" charset="0"/>
                </a:rPr>
                <a:t>Presenter</a:t>
              </a:r>
            </a:p>
          </p:txBody>
        </p:sp>
      </p:grpSp>
      <p:grpSp>
        <p:nvGrpSpPr>
          <p:cNvPr id="5" name="Group 22"/>
          <p:cNvGrpSpPr/>
          <p:nvPr/>
        </p:nvGrpSpPr>
        <p:grpSpPr>
          <a:xfrm>
            <a:off x="5105400" y="5257800"/>
            <a:ext cx="1716735" cy="990600"/>
            <a:chOff x="1586553" y="4389113"/>
            <a:chExt cx="2492943" cy="1528813"/>
          </a:xfrm>
        </p:grpSpPr>
        <p:sp>
          <p:nvSpPr>
            <p:cNvPr id="14" name="Rectangle 13"/>
            <p:cNvSpPr/>
            <p:nvPr/>
          </p:nvSpPr>
          <p:spPr bwMode="auto">
            <a:xfrm>
              <a:off x="1586553" y="4389113"/>
              <a:ext cx="2492943" cy="152881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sz="1600" dirty="0" smtClean="0">
                  <a:solidFill>
                    <a:schemeClr val="bg1"/>
                  </a:solidFill>
                  <a:latin typeface="Calibri" pitchFamily="34" charset="0"/>
                </a:rPr>
                <a:t>Module A</a:t>
              </a:r>
            </a:p>
          </p:txBody>
        </p:sp>
        <p:sp>
          <p:nvSpPr>
            <p:cNvPr id="15" name="Rounded Rectangle 14"/>
            <p:cNvSpPr/>
            <p:nvPr/>
          </p:nvSpPr>
          <p:spPr bwMode="auto">
            <a:xfrm>
              <a:off x="1771037" y="4988852"/>
              <a:ext cx="2050181" cy="739684"/>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solidFill>
                    <a:schemeClr val="tx1"/>
                  </a:solidFill>
                  <a:latin typeface="Calibri" pitchFamily="34" charset="0"/>
                </a:rPr>
                <a:t>Order</a:t>
              </a:r>
              <a:br>
                <a:rPr lang="en-US" sz="1600" dirty="0" smtClean="0">
                  <a:solidFill>
                    <a:schemeClr val="tx1"/>
                  </a:solidFill>
                  <a:latin typeface="Calibri" pitchFamily="34" charset="0"/>
                </a:rPr>
              </a:br>
              <a:r>
                <a:rPr lang="en-US" sz="1600" dirty="0" smtClean="0">
                  <a:solidFill>
                    <a:schemeClr val="tx1"/>
                  </a:solidFill>
                  <a:latin typeface="Calibri" pitchFamily="34" charset="0"/>
                </a:rPr>
                <a:t>Presenter</a:t>
              </a:r>
            </a:p>
          </p:txBody>
        </p:sp>
      </p:grpSp>
      <p:sp>
        <p:nvSpPr>
          <p:cNvPr id="20" name="Rounded Rectangle 19"/>
          <p:cNvSpPr/>
          <p:nvPr/>
        </p:nvSpPr>
        <p:spPr>
          <a:xfrm>
            <a:off x="6060135" y="3276600"/>
            <a:ext cx="1828800" cy="762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solidFill>
                  <a:schemeClr val="tx1"/>
                </a:solidFill>
              </a:rPr>
              <a:t>Event</a:t>
            </a:r>
            <a:br>
              <a:rPr lang="en-US" sz="1400" dirty="0" smtClean="0">
                <a:solidFill>
                  <a:schemeClr val="tx1"/>
                </a:solidFill>
              </a:rPr>
            </a:br>
            <a:r>
              <a:rPr lang="en-US" sz="1400" dirty="0" smtClean="0">
                <a:solidFill>
                  <a:schemeClr val="tx1"/>
                </a:solidFill>
              </a:rPr>
              <a:t>Aggregator</a:t>
            </a:r>
            <a:endParaRPr lang="en-US" sz="1400" dirty="0">
              <a:solidFill>
                <a:schemeClr val="tx1"/>
              </a:solidFill>
            </a:endParaRPr>
          </a:p>
        </p:txBody>
      </p:sp>
      <p:grpSp>
        <p:nvGrpSpPr>
          <p:cNvPr id="7" name="Group 25"/>
          <p:cNvGrpSpPr/>
          <p:nvPr/>
        </p:nvGrpSpPr>
        <p:grpSpPr>
          <a:xfrm rot="1139922">
            <a:off x="7343528" y="4062523"/>
            <a:ext cx="510178" cy="1238065"/>
            <a:chOff x="7166079" y="4086949"/>
            <a:chExt cx="510178" cy="1238065"/>
          </a:xfrm>
        </p:grpSpPr>
        <p:sp>
          <p:nvSpPr>
            <p:cNvPr id="6" name="Left Arrow 5"/>
            <p:cNvSpPr/>
            <p:nvPr/>
          </p:nvSpPr>
          <p:spPr bwMode="auto">
            <a:xfrm rot="2899427">
              <a:off x="6977529" y="4461085"/>
              <a:ext cx="1072863" cy="324592"/>
            </a:xfrm>
            <a:prstGeom prst="lef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1" name="TextBox 20"/>
            <p:cNvSpPr txBox="1"/>
            <p:nvPr/>
          </p:nvSpPr>
          <p:spPr>
            <a:xfrm rot="2823345">
              <a:off x="6812616" y="4632998"/>
              <a:ext cx="1045479" cy="338554"/>
            </a:xfrm>
            <a:prstGeom prst="rect">
              <a:avLst/>
            </a:prstGeom>
            <a:noFill/>
          </p:spPr>
          <p:txBody>
            <a:bodyPr wrap="none" rtlCol="0">
              <a:spAutoFit/>
            </a:bodyPr>
            <a:lstStyle/>
            <a:p>
              <a:r>
                <a:rPr lang="en-US" sz="1600" dirty="0" smtClean="0"/>
                <a:t>Subscribe</a:t>
              </a:r>
              <a:endParaRPr lang="en-US" sz="1600" dirty="0"/>
            </a:p>
          </p:txBody>
        </p:sp>
      </p:grpSp>
      <p:grpSp>
        <p:nvGrpSpPr>
          <p:cNvPr id="10" name="Group 24"/>
          <p:cNvGrpSpPr/>
          <p:nvPr/>
        </p:nvGrpSpPr>
        <p:grpSpPr>
          <a:xfrm rot="21032597">
            <a:off x="5857126" y="4086444"/>
            <a:ext cx="660209" cy="1172851"/>
            <a:chOff x="5411616" y="4110870"/>
            <a:chExt cx="660209" cy="1172851"/>
          </a:xfrm>
        </p:grpSpPr>
        <p:sp>
          <p:nvSpPr>
            <p:cNvPr id="12" name="Left Arrow 11"/>
            <p:cNvSpPr/>
            <p:nvPr/>
          </p:nvSpPr>
          <p:spPr bwMode="auto">
            <a:xfrm rot="7702314">
              <a:off x="5323103" y="4535000"/>
              <a:ext cx="1172851" cy="324592"/>
            </a:xfrm>
            <a:prstGeom prst="lef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2" name="TextBox 21"/>
            <p:cNvSpPr txBox="1"/>
            <p:nvPr/>
          </p:nvSpPr>
          <p:spPr>
            <a:xfrm rot="18531649">
              <a:off x="5155135" y="4380781"/>
              <a:ext cx="851515" cy="338554"/>
            </a:xfrm>
            <a:prstGeom prst="rect">
              <a:avLst/>
            </a:prstGeom>
            <a:noFill/>
          </p:spPr>
          <p:txBody>
            <a:bodyPr wrap="none" rtlCol="0">
              <a:spAutoFit/>
            </a:bodyPr>
            <a:lstStyle/>
            <a:p>
              <a:r>
                <a:rPr lang="en-US" sz="1600" dirty="0" smtClean="0"/>
                <a:t>Publish</a:t>
              </a:r>
              <a:endParaRPr lang="en-US" sz="1600" dirty="0"/>
            </a:p>
          </p:txBody>
        </p:sp>
      </p:grpSp>
      <p:grpSp>
        <p:nvGrpSpPr>
          <p:cNvPr id="13" name="Group 27"/>
          <p:cNvGrpSpPr/>
          <p:nvPr/>
        </p:nvGrpSpPr>
        <p:grpSpPr>
          <a:xfrm rot="18984749">
            <a:off x="6696211" y="4447763"/>
            <a:ext cx="568716" cy="1218029"/>
            <a:chOff x="7975393" y="3954952"/>
            <a:chExt cx="568716" cy="1218029"/>
          </a:xfrm>
        </p:grpSpPr>
        <p:sp>
          <p:nvSpPr>
            <p:cNvPr id="11" name="Lightning Bolt 10"/>
            <p:cNvSpPr/>
            <p:nvPr/>
          </p:nvSpPr>
          <p:spPr bwMode="auto">
            <a:xfrm rot="20264382">
              <a:off x="7975393" y="4132406"/>
              <a:ext cx="432214" cy="1040575"/>
            </a:xfrm>
            <a:prstGeom prst="lightningBolt">
              <a:avLst/>
            </a:prstGeom>
            <a:solidFill>
              <a:srgbClr val="FFFF00"/>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8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3" name="TextBox 22"/>
            <p:cNvSpPr txBox="1"/>
            <p:nvPr/>
          </p:nvSpPr>
          <p:spPr>
            <a:xfrm rot="2730378">
              <a:off x="7940289" y="4158662"/>
              <a:ext cx="807529" cy="400110"/>
            </a:xfrm>
            <a:prstGeom prst="rect">
              <a:avLst/>
            </a:prstGeom>
            <a:noFill/>
          </p:spPr>
          <p:txBody>
            <a:bodyPr wrap="none" rtlCol="0">
              <a:spAutoFit/>
            </a:bodyPr>
            <a:lstStyle/>
            <a:p>
              <a:r>
                <a:rPr lang="en-US" sz="2000" dirty="0" smtClean="0"/>
                <a:t>Event</a:t>
              </a:r>
              <a:endParaRPr lang="en-US" sz="2000" dirty="0"/>
            </a:p>
          </p:txBody>
        </p:sp>
      </p:grpSp>
      <p:pic>
        <p:nvPicPr>
          <p:cNvPr id="1028" name="Picture 4" descr="http://i.msdn.microsoft.com/Cc707837.28ea2d26-3d5e-4e2e-8a5f-4b3ef2fd7a59(en-us,MSDN.10).png"/>
          <p:cNvPicPr>
            <a:picLocks noChangeAspect="1" noChangeArrowheads="1"/>
          </p:cNvPicPr>
          <p:nvPr/>
        </p:nvPicPr>
        <p:blipFill>
          <a:blip r:embed="rId4" cstate="email"/>
          <a:srcRect/>
          <a:stretch>
            <a:fillRect/>
          </a:stretch>
        </p:blipFill>
        <p:spPr bwMode="auto">
          <a:xfrm>
            <a:off x="264886" y="3568700"/>
            <a:ext cx="4408714" cy="32004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3155" y="5266978"/>
            <a:ext cx="7651245" cy="752822"/>
          </a:xfrm>
        </p:spPr>
        <p:txBody>
          <a:bodyPr/>
          <a:lstStyle/>
          <a:p>
            <a:r>
              <a:rPr lang="en-US" dirty="0" smtClean="0"/>
              <a:t>Commands &amp; Events</a:t>
            </a:r>
            <a:endParaRPr lang="en-US" dirty="0"/>
          </a:p>
        </p:txBody>
      </p:sp>
      <p:sp>
        <p:nvSpPr>
          <p:cNvPr id="4" name="Text Placeholder 3"/>
          <p:cNvSpPr>
            <a:spLocks noGrp="1"/>
          </p:cNvSpPr>
          <p:nvPr>
            <p:ph type="body" sz="quarter" idx="10"/>
          </p:nvPr>
        </p:nvSpPr>
        <p:spPr/>
        <p:txBody>
          <a:bodyPr/>
          <a:lstStyle/>
          <a:p>
            <a:r>
              <a:rPr lang="en-US" smtClean="0"/>
              <a:t>demo</a:t>
            </a:r>
            <a:endParaRPr lang="en-US"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smtClean="0"/>
              <a:t>Separated Presentation</a:t>
            </a:r>
            <a:endParaRPr lang="en-US" dirty="0"/>
          </a:p>
        </p:txBody>
      </p:sp>
      <p:sp>
        <p:nvSpPr>
          <p:cNvPr id="48130" name="AutoShape 2" descr="mk:@MSITStore:D:\Projects\P&amp;P\Prism\Prism%201.0\Composite%20Application%20Guidance%20for%20WPF%20-%20June%202008.chm::/html/images/a773ba60-9e0b-4cd6-839a-13b04faa2867.png"/>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8132" name="AutoShape 4" descr="mk:@MSITStore:D:\Projects\P&amp;P\Prism\Prism%201.0\Composite%20Application%20Guidance%20for%20WPF%20-%20June%202008.chm::/html/images/a773ba60-9e0b-4cd6-839a-13b04faa2867.png"/>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8134" name="AutoShape 6" descr="mk:@MSITStore:D:\Projects\P&amp;P\Prism\Prism%201.0\Composite%20Application%20Guidance%20for%20WPF%20-%20June%202008.chm::/html/images/a773ba60-9e0b-4cd6-839a-13b04faa2867.png"/>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8136" name="AutoShape 8" descr="mk:@MSITStore:D:\Projects\P&amp;P\Prism\Prism%201.0\Composite%20Application%20Guidance%20for%20WPF%20-%20June%202008.chm::/html/images/a773ba60-9e0b-4cd6-839a-13b04faa2867.png"/>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8138" name="AutoShape 10" descr="mk:@MSITStore:D:\Projects\P&amp;P\Prism\Prism%201.0\Composite%20Application%20Guidance%20for%20WPF%20-%20June%202008.chm::/html/images/a773ba60-9e0b-4cd6-839a-13b04faa2867.png"/>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8140" name="AutoShape 12" descr="mk:@MSITStore:D:\Projects\P&amp;P\Prism\Prism%201.0\Composite%20Application%20Guidance%20for%20WPF%20-%20June%202008.chm::/html/images/a773ba60-9e0b-4cd6-839a-13b04faa2867.png"/>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2" name="Group 51"/>
          <p:cNvGrpSpPr/>
          <p:nvPr/>
        </p:nvGrpSpPr>
        <p:grpSpPr>
          <a:xfrm>
            <a:off x="2286000" y="2667000"/>
            <a:ext cx="3124200" cy="2057400"/>
            <a:chOff x="4724400" y="1143000"/>
            <a:chExt cx="3886200" cy="2264092"/>
          </a:xfrm>
        </p:grpSpPr>
        <p:sp>
          <p:nvSpPr>
            <p:cNvPr id="11" name="Rounded Rectangle 10"/>
            <p:cNvSpPr/>
            <p:nvPr/>
          </p:nvSpPr>
          <p:spPr bwMode="auto">
            <a:xfrm>
              <a:off x="7048500" y="1143000"/>
              <a:ext cx="1562100" cy="9525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dirty="0" smtClean="0">
                  <a:solidFill>
                    <a:srgbClr val="FFFFFF"/>
                  </a:solidFill>
                  <a:effectLst>
                    <a:outerShdw blurRad="38100" dist="38100" dir="2700000" algn="tl">
                      <a:srgbClr val="000000">
                        <a:alpha val="43137"/>
                      </a:srgbClr>
                    </a:outerShdw>
                  </a:effectLst>
                  <a:latin typeface="Calibri" pitchFamily="34" charset="0"/>
                </a:rPr>
                <a:t>Presenter</a:t>
              </a:r>
            </a:p>
          </p:txBody>
        </p:sp>
        <p:sp>
          <p:nvSpPr>
            <p:cNvPr id="12" name="Rounded Rectangle 11"/>
            <p:cNvSpPr/>
            <p:nvPr/>
          </p:nvSpPr>
          <p:spPr bwMode="auto">
            <a:xfrm>
              <a:off x="7048501" y="2454592"/>
              <a:ext cx="1562099" cy="9525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dirty="0" smtClean="0">
                  <a:solidFill>
                    <a:srgbClr val="FFFFFF"/>
                  </a:solidFill>
                  <a:effectLst>
                    <a:outerShdw blurRad="38100" dist="38100" dir="2700000" algn="tl">
                      <a:srgbClr val="000000">
                        <a:alpha val="43137"/>
                      </a:srgbClr>
                    </a:outerShdw>
                  </a:effectLst>
                  <a:latin typeface="Calibri" pitchFamily="34" charset="0"/>
                </a:rPr>
                <a:t>Model</a:t>
              </a:r>
            </a:p>
          </p:txBody>
        </p:sp>
        <p:grpSp>
          <p:nvGrpSpPr>
            <p:cNvPr id="3" name="Group 23"/>
            <p:cNvGrpSpPr/>
            <p:nvPr/>
          </p:nvGrpSpPr>
          <p:grpSpPr>
            <a:xfrm>
              <a:off x="4724400" y="1143000"/>
              <a:ext cx="1981200" cy="952500"/>
              <a:chOff x="4724400" y="1143000"/>
              <a:chExt cx="1981200" cy="952500"/>
            </a:xfrm>
          </p:grpSpPr>
          <p:sp>
            <p:nvSpPr>
              <p:cNvPr id="10" name="Rounded Rectangle 9"/>
              <p:cNvSpPr/>
              <p:nvPr/>
            </p:nvSpPr>
            <p:spPr bwMode="auto">
              <a:xfrm>
                <a:off x="4724400" y="1143000"/>
                <a:ext cx="1562100" cy="9525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dirty="0" smtClean="0">
                    <a:solidFill>
                      <a:srgbClr val="FFFFFF"/>
                    </a:solidFill>
                    <a:effectLst>
                      <a:outerShdw blurRad="38100" dist="38100" dir="2700000" algn="tl">
                        <a:srgbClr val="000000">
                          <a:alpha val="43137"/>
                        </a:srgbClr>
                      </a:outerShdw>
                    </a:effectLst>
                    <a:latin typeface="Calibri" pitchFamily="34" charset="0"/>
                  </a:rPr>
                  <a:t>View</a:t>
                </a:r>
              </a:p>
            </p:txBody>
          </p:sp>
          <p:sp>
            <p:nvSpPr>
              <p:cNvPr id="13" name="Oval 12"/>
              <p:cNvSpPr/>
              <p:nvPr/>
            </p:nvSpPr>
            <p:spPr bwMode="auto">
              <a:xfrm>
                <a:off x="6477000" y="1524000"/>
                <a:ext cx="228600" cy="190500"/>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15" name="Straight Connector 14"/>
              <p:cNvCxnSpPr>
                <a:stCxn id="13" idx="2"/>
                <a:endCxn id="10" idx="3"/>
              </p:cNvCxnSpPr>
              <p:nvPr/>
            </p:nvCxnSpPr>
            <p:spPr>
              <a:xfrm rot="10800000">
                <a:off x="6286500" y="1619250"/>
                <a:ext cx="190500" cy="1588"/>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p:cNvCxnSpPr>
              <a:stCxn id="11" idx="1"/>
              <a:endCxn id="13" idx="6"/>
            </p:cNvCxnSpPr>
            <p:nvPr/>
          </p:nvCxnSpPr>
          <p:spPr>
            <a:xfrm rot="10800000">
              <a:off x="6705600" y="1619250"/>
              <a:ext cx="342900" cy="1588"/>
            </a:xfrm>
            <a:prstGeom prst="straightConnector1">
              <a:avLst/>
            </a:prstGeom>
            <a:ln w="19050">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2"/>
              <a:endCxn id="12" idx="0"/>
            </p:cNvCxnSpPr>
            <p:nvPr/>
          </p:nvCxnSpPr>
          <p:spPr>
            <a:xfrm rot="5400000">
              <a:off x="7650005" y="2275045"/>
              <a:ext cx="359092" cy="2025"/>
            </a:xfrm>
            <a:prstGeom prst="straightConnector1">
              <a:avLst/>
            </a:prstGeom>
            <a:ln w="19050">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6200000" flipV="1">
              <a:off x="7941312" y="2271079"/>
              <a:ext cx="358297" cy="8731"/>
            </a:xfrm>
            <a:prstGeom prst="straightConnector1">
              <a:avLst/>
            </a:prstGeom>
            <a:ln w="19050">
              <a:solidFill>
                <a:schemeClr val="accent5"/>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286500" y="1828800"/>
              <a:ext cx="762000" cy="1588"/>
            </a:xfrm>
            <a:prstGeom prst="straightConnector1">
              <a:avLst/>
            </a:prstGeom>
            <a:ln w="19050">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0" idx="2"/>
            </p:cNvCxnSpPr>
            <p:nvPr/>
          </p:nvCxnSpPr>
          <p:spPr>
            <a:xfrm rot="16200000" flipH="1">
              <a:off x="5876925" y="1724025"/>
              <a:ext cx="800100" cy="1543050"/>
            </a:xfrm>
            <a:prstGeom prst="bentConnector2">
              <a:avLst/>
            </a:prstGeom>
            <a:ln w="19050">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Elbow Connector 44"/>
            <p:cNvCxnSpPr/>
            <p:nvPr/>
          </p:nvCxnSpPr>
          <p:spPr>
            <a:xfrm rot="10800000">
              <a:off x="5064443" y="2065972"/>
              <a:ext cx="1943103" cy="1020127"/>
            </a:xfrm>
            <a:prstGeom prst="bentConnector3">
              <a:avLst>
                <a:gd name="adj1" fmla="val 100000"/>
              </a:avLst>
            </a:prstGeom>
            <a:ln w="19050">
              <a:solidFill>
                <a:schemeClr val="accent5"/>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Group 75"/>
          <p:cNvGrpSpPr/>
          <p:nvPr/>
        </p:nvGrpSpPr>
        <p:grpSpPr>
          <a:xfrm>
            <a:off x="1828800" y="5334000"/>
            <a:ext cx="5486400" cy="990600"/>
            <a:chOff x="723900" y="5029200"/>
            <a:chExt cx="6315075" cy="952500"/>
          </a:xfrm>
        </p:grpSpPr>
        <p:sp>
          <p:nvSpPr>
            <p:cNvPr id="54" name="Rounded Rectangle 53"/>
            <p:cNvSpPr/>
            <p:nvPr/>
          </p:nvSpPr>
          <p:spPr bwMode="auto">
            <a:xfrm>
              <a:off x="3048000" y="5029200"/>
              <a:ext cx="1778000" cy="9525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dirty="0" smtClean="0">
                  <a:solidFill>
                    <a:srgbClr val="FFFFFF"/>
                  </a:solidFill>
                  <a:effectLst>
                    <a:outerShdw blurRad="38100" dist="38100" dir="2700000" algn="tl">
                      <a:srgbClr val="000000">
                        <a:alpha val="43137"/>
                      </a:srgbClr>
                    </a:outerShdw>
                  </a:effectLst>
                  <a:latin typeface="Calibri" pitchFamily="34" charset="0"/>
                </a:rPr>
                <a:t>Presentation</a:t>
              </a:r>
            </a:p>
            <a:p>
              <a:pPr algn="ctr" defTabSz="914099"/>
              <a:r>
                <a:rPr lang="en-US" dirty="0" smtClean="0">
                  <a:solidFill>
                    <a:srgbClr val="FFFFFF"/>
                  </a:solidFill>
                  <a:effectLst>
                    <a:outerShdw blurRad="38100" dist="38100" dir="2700000" algn="tl">
                      <a:srgbClr val="000000">
                        <a:alpha val="43137"/>
                      </a:srgbClr>
                    </a:outerShdw>
                  </a:effectLst>
                  <a:latin typeface="Calibri" pitchFamily="34" charset="0"/>
                </a:rPr>
                <a:t>Model</a:t>
              </a:r>
            </a:p>
          </p:txBody>
        </p:sp>
        <p:sp>
          <p:nvSpPr>
            <p:cNvPr id="55" name="Rounded Rectangle 54"/>
            <p:cNvSpPr/>
            <p:nvPr/>
          </p:nvSpPr>
          <p:spPr bwMode="auto">
            <a:xfrm>
              <a:off x="5476875" y="5029200"/>
              <a:ext cx="1562100" cy="9525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solidFill>
                  <a:effectLst>
                    <a:outerShdw blurRad="38100" dist="38100" dir="2700000" algn="tl">
                      <a:srgbClr val="000000">
                        <a:alpha val="43137"/>
                      </a:srgbClr>
                    </a:outerShdw>
                  </a:effectLst>
                  <a:latin typeface="Calibri" pitchFamily="34" charset="0"/>
                </a:rPr>
                <a:t>Model</a:t>
              </a:r>
            </a:p>
          </p:txBody>
        </p:sp>
        <p:sp>
          <p:nvSpPr>
            <p:cNvPr id="63" name="Rounded Rectangle 62"/>
            <p:cNvSpPr/>
            <p:nvPr/>
          </p:nvSpPr>
          <p:spPr bwMode="auto">
            <a:xfrm>
              <a:off x="723900" y="5029200"/>
              <a:ext cx="1562100" cy="9525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solidFill>
                  <a:effectLst>
                    <a:outerShdw blurRad="38100" dist="38100" dir="2700000" algn="tl">
                      <a:srgbClr val="000000">
                        <a:alpha val="43137"/>
                      </a:srgbClr>
                    </a:outerShdw>
                  </a:effectLst>
                  <a:latin typeface="Calibri" pitchFamily="34" charset="0"/>
                </a:rPr>
                <a:t>View</a:t>
              </a:r>
            </a:p>
          </p:txBody>
        </p:sp>
        <p:cxnSp>
          <p:nvCxnSpPr>
            <p:cNvPr id="58" name="Straight Arrow Connector 57"/>
            <p:cNvCxnSpPr>
              <a:stCxn id="54" idx="3"/>
              <a:endCxn id="55" idx="1"/>
            </p:cNvCxnSpPr>
            <p:nvPr/>
          </p:nvCxnSpPr>
          <p:spPr>
            <a:xfrm>
              <a:off x="4826000" y="5505451"/>
              <a:ext cx="650875" cy="2302"/>
            </a:xfrm>
            <a:prstGeom prst="straightConnector1">
              <a:avLst/>
            </a:prstGeom>
            <a:ln w="19050">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0800000">
              <a:off x="4787900" y="5753099"/>
              <a:ext cx="685800" cy="1589"/>
            </a:xfrm>
            <a:prstGeom prst="straightConnector1">
              <a:avLst/>
            </a:prstGeom>
            <a:ln w="19050">
              <a:solidFill>
                <a:schemeClr val="accent5"/>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63" idx="3"/>
              <a:endCxn id="54" idx="1"/>
            </p:cNvCxnSpPr>
            <p:nvPr/>
          </p:nvCxnSpPr>
          <p:spPr>
            <a:xfrm>
              <a:off x="2286000" y="5505451"/>
              <a:ext cx="761999" cy="2302"/>
            </a:xfrm>
            <a:prstGeom prst="straightConnector1">
              <a:avLst/>
            </a:prstGeom>
            <a:ln w="19050">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10800000">
              <a:off x="2286000" y="5753100"/>
              <a:ext cx="762000" cy="1588"/>
            </a:xfrm>
            <a:prstGeom prst="straightConnector1">
              <a:avLst/>
            </a:prstGeom>
            <a:ln w="19050">
              <a:solidFill>
                <a:schemeClr val="accent5"/>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pic>
        <p:nvPicPr>
          <p:cNvPr id="53251" name="Picture 3" descr="\\Tkzaw-pro-15\mydocs5\davidhil\My Documents\My Pictures\20729611_43924178.jpg"/>
          <p:cNvPicPr>
            <a:picLocks noChangeAspect="1" noChangeArrowheads="1"/>
          </p:cNvPicPr>
          <p:nvPr/>
        </p:nvPicPr>
        <p:blipFill>
          <a:blip r:embed="rId3" cstate="email"/>
          <a:srcRect/>
          <a:stretch>
            <a:fillRect/>
          </a:stretch>
        </p:blipFill>
        <p:spPr bwMode="auto">
          <a:xfrm>
            <a:off x="6682538" y="228600"/>
            <a:ext cx="2080461" cy="1185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5"/>
          <p:cNvSpPr>
            <a:spLocks noGrp="1"/>
          </p:cNvSpPr>
          <p:nvPr>
            <p:ph idx="1"/>
          </p:nvPr>
        </p:nvSpPr>
        <p:spPr>
          <a:xfrm>
            <a:off x="381000" y="990600"/>
            <a:ext cx="8534400" cy="5466112"/>
          </a:xfrm>
        </p:spPr>
        <p:txBody>
          <a:bodyPr/>
          <a:lstStyle/>
          <a:p>
            <a:r>
              <a:rPr lang="en-US" dirty="0" smtClean="0"/>
              <a:t>Prism 1.0</a:t>
            </a:r>
          </a:p>
          <a:p>
            <a:pPr lvl="1"/>
            <a:r>
              <a:rPr lang="en-US" dirty="0" smtClean="0"/>
              <a:t>Supervising Presenter</a:t>
            </a:r>
          </a:p>
          <a:p>
            <a:pPr lvl="1"/>
            <a:r>
              <a:rPr lang="en-US" sz="2800" dirty="0" smtClean="0"/>
              <a:t>Presentation Model</a:t>
            </a:r>
            <a:br>
              <a:rPr lang="en-US" sz="2800" dirty="0" smtClean="0"/>
            </a:br>
            <a:r>
              <a:rPr lang="en-US" sz="2800" dirty="0" smtClean="0"/>
              <a:t/>
            </a:r>
            <a:br>
              <a:rPr lang="en-US" sz="2800" dirty="0" smtClean="0"/>
            </a:br>
            <a:endParaRPr lang="en-US" dirty="0" smtClean="0"/>
          </a:p>
          <a:p>
            <a:r>
              <a:rPr lang="en-US" dirty="0" smtClean="0"/>
              <a:t>Prism 2.0</a:t>
            </a:r>
          </a:p>
          <a:p>
            <a:pPr lvl="1"/>
            <a:r>
              <a:rPr lang="en-US" dirty="0" smtClean="0"/>
              <a:t>More Concrete Guidance on Using These Patterns…</a:t>
            </a:r>
          </a:p>
          <a:p>
            <a:pPr lvl="1"/>
            <a:r>
              <a:rPr lang="en-US" dirty="0" smtClean="0"/>
              <a:t>“Model-View-</a:t>
            </a:r>
            <a:r>
              <a:rPr lang="en-US" dirty="0" err="1" smtClean="0"/>
              <a:t>ViewModel</a:t>
            </a:r>
            <a:r>
              <a:rPr lang="en-US" dirty="0" smtClean="0"/>
              <a:t>”</a:t>
            </a:r>
          </a:p>
          <a:p>
            <a:pPr lvl="1"/>
            <a:r>
              <a:rPr lang="en-US" dirty="0" smtClean="0"/>
              <a:t>How To Be Designer Friendly</a:t>
            </a:r>
          </a:p>
          <a:p>
            <a:pPr lvl="1"/>
            <a:r>
              <a:rPr lang="en-US" dirty="0" smtClean="0"/>
              <a:t>Modeling Presentation State (</a:t>
            </a:r>
            <a:r>
              <a:rPr lang="en-US" u="sng" dirty="0" smtClean="0"/>
              <a:t>Not</a:t>
            </a:r>
            <a:r>
              <a:rPr lang="en-US" dirty="0" smtClean="0"/>
              <a:t> UI State)</a:t>
            </a:r>
          </a:p>
          <a:p>
            <a:pPr lvl="1"/>
            <a:r>
              <a:rPr lang="en-US" dirty="0" smtClean="0"/>
              <a:t>Ultra Thin Views – Data Templates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4"/>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251" y="3682611"/>
            <a:ext cx="7921912" cy="1658647"/>
          </a:xfrm>
        </p:spPr>
        <p:txBody>
          <a:bodyPr/>
          <a:lstStyle/>
          <a:p>
            <a:r>
              <a:rPr lang="en-US" dirty="0" smtClean="0"/>
              <a:t>Building Silverlight &amp; WPF Applications With Prism</a:t>
            </a:r>
            <a:endParaRPr sz="6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cs typeface="+mn-cs"/>
            </a:endParaRPr>
          </a:p>
        </p:txBody>
      </p:sp>
      <p:sp>
        <p:nvSpPr>
          <p:cNvPr id="3" name="Subtitle 2"/>
          <p:cNvSpPr>
            <a:spLocks noGrp="1"/>
          </p:cNvSpPr>
          <p:nvPr>
            <p:ph type="subTitle" idx="1"/>
          </p:nvPr>
        </p:nvSpPr>
        <p:spPr>
          <a:xfrm>
            <a:off x="3429000" y="5410200"/>
            <a:ext cx="5675089" cy="1516215"/>
          </a:xfrm>
        </p:spPr>
        <p:txBody>
          <a:bodyPr/>
          <a:lstStyle/>
          <a:p>
            <a:r>
              <a:rPr lang="en-US" dirty="0" smtClean="0">
                <a:solidFill>
                  <a:schemeClr val="tx1">
                    <a:lumMod val="75000"/>
                  </a:schemeClr>
                </a:solidFill>
              </a:rPr>
              <a:t>Name:</a:t>
            </a:r>
            <a:r>
              <a:rPr lang="en-US" dirty="0" smtClean="0">
                <a:solidFill>
                  <a:schemeClr val="tx1"/>
                </a:solidFill>
              </a:rPr>
              <a:t>		</a:t>
            </a:r>
            <a:r>
              <a:rPr lang="en-US" b="1" dirty="0" smtClean="0">
                <a:solidFill>
                  <a:schemeClr val="tx1"/>
                </a:solidFill>
              </a:rPr>
              <a:t>David Hill</a:t>
            </a:r>
          </a:p>
          <a:p>
            <a:r>
              <a:rPr lang="en-US" dirty="0" smtClean="0">
                <a:solidFill>
                  <a:schemeClr val="tx1">
                    <a:lumMod val="75000"/>
                  </a:schemeClr>
                </a:solidFill>
              </a:rPr>
              <a:t>Title:</a:t>
            </a:r>
            <a:r>
              <a:rPr lang="en-US" dirty="0" smtClean="0">
                <a:solidFill>
                  <a:schemeClr val="tx1"/>
                </a:solidFill>
              </a:rPr>
              <a:t>		Principal Architect</a:t>
            </a:r>
          </a:p>
          <a:p>
            <a:r>
              <a:rPr lang="en-US" dirty="0" smtClean="0">
                <a:solidFill>
                  <a:schemeClr val="tx1">
                    <a:lumMod val="75000"/>
                  </a:schemeClr>
                </a:solidFill>
              </a:rPr>
              <a:t>Company:</a:t>
            </a:r>
            <a:r>
              <a:rPr lang="en-US" dirty="0" smtClean="0">
                <a:solidFill>
                  <a:schemeClr val="tx1"/>
                </a:solidFill>
              </a:rPr>
              <a:t>	Microsoft Patterns &amp; Practices</a:t>
            </a:r>
          </a:p>
          <a:p>
            <a:r>
              <a:rPr lang="en-US" dirty="0" smtClean="0">
                <a:solidFill>
                  <a:schemeClr val="tx1">
                    <a:lumMod val="75000"/>
                  </a:schemeClr>
                </a:solidFill>
              </a:rPr>
              <a:t>Session Code:</a:t>
            </a:r>
            <a:r>
              <a:rPr lang="en-US" dirty="0" smtClean="0">
                <a:solidFill>
                  <a:schemeClr val="tx1"/>
                </a:solidFill>
              </a:rPr>
              <a:t>	DPR302 </a:t>
            </a:r>
            <a:endParaRPr lang="en-US" dirty="0">
              <a:solidFill>
                <a:schemeClr val="tx1"/>
              </a:soli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1419918" y="3174406"/>
            <a:ext cx="6286500" cy="3440707"/>
            <a:chOff x="1219200" y="3162300"/>
            <a:chExt cx="6286500" cy="3440707"/>
          </a:xfrm>
        </p:grpSpPr>
        <p:sp>
          <p:nvSpPr>
            <p:cNvPr id="20" name="Rectangle 19"/>
            <p:cNvSpPr/>
            <p:nvPr/>
          </p:nvSpPr>
          <p:spPr>
            <a:xfrm>
              <a:off x="4876800" y="3694906"/>
              <a:ext cx="2514600" cy="1905000"/>
            </a:xfrm>
            <a:prstGeom prst="rect">
              <a:avLst/>
            </a:prstGeom>
            <a:solidFill>
              <a:srgbClr val="94B4DF"/>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vert="vert" rtlCol="0" anchor="t"/>
            <a:lstStyle/>
            <a:p>
              <a:pPr algn="ctr"/>
              <a:r>
                <a:rPr lang="en-US" b="1" dirty="0" smtClean="0">
                  <a:solidFill>
                    <a:schemeClr val="bg1"/>
                  </a:solidFill>
                </a:rPr>
                <a:t>WPF</a:t>
              </a:r>
            </a:p>
          </p:txBody>
        </p:sp>
        <p:sp>
          <p:nvSpPr>
            <p:cNvPr id="17" name="Rectangle 16"/>
            <p:cNvSpPr/>
            <p:nvPr/>
          </p:nvSpPr>
          <p:spPr>
            <a:xfrm>
              <a:off x="1295400" y="3694906"/>
              <a:ext cx="2514600" cy="1905000"/>
            </a:xfrm>
            <a:prstGeom prst="rect">
              <a:avLst/>
            </a:prstGeom>
            <a:solidFill>
              <a:srgbClr val="9EB15E"/>
            </a:solidFill>
            <a:ln w="19050">
              <a:solidFill>
                <a:schemeClr val="tx1"/>
              </a:solidFill>
            </a:ln>
          </p:spPr>
          <p:style>
            <a:lnRef idx="1">
              <a:schemeClr val="accent3"/>
            </a:lnRef>
            <a:fillRef idx="3">
              <a:schemeClr val="accent3"/>
            </a:fillRef>
            <a:effectRef idx="2">
              <a:schemeClr val="accent3"/>
            </a:effectRef>
            <a:fontRef idx="minor">
              <a:schemeClr val="lt1"/>
            </a:fontRef>
          </p:style>
          <p:txBody>
            <a:bodyPr vert="vert270" rtlCol="0" anchor="t" anchorCtr="0"/>
            <a:lstStyle/>
            <a:p>
              <a:pPr algn="ctr"/>
              <a:r>
                <a:rPr lang="en-US" b="1" dirty="0" smtClean="0">
                  <a:solidFill>
                    <a:schemeClr val="bg1"/>
                  </a:solidFill>
                </a:rPr>
                <a:t>SILVERLIGHT</a:t>
              </a:r>
              <a:endParaRPr lang="en-US" b="1" dirty="0">
                <a:solidFill>
                  <a:schemeClr val="bg1"/>
                </a:solidFill>
              </a:endParaRPr>
            </a:p>
          </p:txBody>
        </p:sp>
        <p:sp>
          <p:nvSpPr>
            <p:cNvPr id="4" name="Rounded Rectangle 3"/>
            <p:cNvSpPr/>
            <p:nvPr/>
          </p:nvSpPr>
          <p:spPr>
            <a:xfrm>
              <a:off x="1219200" y="6209506"/>
              <a:ext cx="2667000" cy="3810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smtClean="0">
                  <a:solidFill>
                    <a:schemeClr val="tx1">
                      <a:lumMod val="95000"/>
                    </a:schemeClr>
                  </a:solidFill>
                  <a:effectLst>
                    <a:outerShdw blurRad="38100" dist="38100" dir="2700000" algn="tl">
                      <a:srgbClr val="000000">
                        <a:alpha val="43137"/>
                      </a:srgbClr>
                    </a:outerShdw>
                  </a:effectLst>
                </a:rPr>
                <a:t>CLR - Silverlight</a:t>
              </a:r>
              <a:endParaRPr lang="en-US" sz="1600" b="1" dirty="0">
                <a:solidFill>
                  <a:schemeClr val="tx1">
                    <a:lumMod val="95000"/>
                  </a:schemeClr>
                </a:solidFill>
                <a:effectLst>
                  <a:outerShdw blurRad="38100" dist="38100" dir="2700000" algn="tl">
                    <a:srgbClr val="000000">
                      <a:alpha val="43137"/>
                    </a:srgbClr>
                  </a:outerShdw>
                </a:effectLst>
              </a:endParaRPr>
            </a:p>
          </p:txBody>
        </p:sp>
        <p:sp>
          <p:nvSpPr>
            <p:cNvPr id="5" name="Rounded Rectangle 4"/>
            <p:cNvSpPr/>
            <p:nvPr/>
          </p:nvSpPr>
          <p:spPr>
            <a:xfrm>
              <a:off x="4838700" y="6209506"/>
              <a:ext cx="2667000" cy="3810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smtClean="0">
                  <a:solidFill>
                    <a:schemeClr val="tx1">
                      <a:lumMod val="95000"/>
                    </a:schemeClr>
                  </a:solidFill>
                  <a:effectLst>
                    <a:outerShdw blurRad="38100" dist="38100" dir="2700000" algn="tl">
                      <a:srgbClr val="000000">
                        <a:alpha val="43137"/>
                      </a:srgbClr>
                    </a:outerShdw>
                  </a:effectLst>
                </a:rPr>
                <a:t>CLR Desktop</a:t>
              </a:r>
              <a:endParaRPr lang="en-US" sz="1600" b="1" dirty="0">
                <a:solidFill>
                  <a:schemeClr val="tx1">
                    <a:lumMod val="95000"/>
                  </a:schemeClr>
                </a:solidFill>
                <a:effectLst>
                  <a:outerShdw blurRad="38100" dist="38100" dir="2700000" algn="tl">
                    <a:srgbClr val="000000">
                      <a:alpha val="43137"/>
                    </a:srgbClr>
                  </a:outerShdw>
                </a:effectLst>
              </a:endParaRPr>
            </a:p>
          </p:txBody>
        </p:sp>
        <p:sp>
          <p:nvSpPr>
            <p:cNvPr id="6" name="Rounded Rectangle 5"/>
            <p:cNvSpPr/>
            <p:nvPr/>
          </p:nvSpPr>
          <p:spPr>
            <a:xfrm>
              <a:off x="1219200" y="5752306"/>
              <a:ext cx="2667000" cy="3810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smtClean="0">
                  <a:solidFill>
                    <a:schemeClr val="tx1">
                      <a:lumMod val="95000"/>
                    </a:schemeClr>
                  </a:solidFill>
                  <a:effectLst>
                    <a:outerShdw blurRad="38100" dist="38100" dir="2700000" algn="tl">
                      <a:srgbClr val="000000">
                        <a:alpha val="43137"/>
                      </a:srgbClr>
                    </a:outerShdw>
                  </a:effectLst>
                </a:rPr>
                <a:t>BCL</a:t>
              </a:r>
              <a:endParaRPr lang="en-US" sz="1600" b="1" dirty="0">
                <a:solidFill>
                  <a:schemeClr val="tx1">
                    <a:lumMod val="95000"/>
                  </a:schemeClr>
                </a:solidFill>
                <a:effectLst>
                  <a:outerShdw blurRad="38100" dist="38100" dir="2700000" algn="tl">
                    <a:srgbClr val="000000">
                      <a:alpha val="43137"/>
                    </a:srgbClr>
                  </a:outerShdw>
                </a:effectLst>
              </a:endParaRPr>
            </a:p>
          </p:txBody>
        </p:sp>
        <p:sp>
          <p:nvSpPr>
            <p:cNvPr id="7" name="Rounded Rectangle 6"/>
            <p:cNvSpPr/>
            <p:nvPr/>
          </p:nvSpPr>
          <p:spPr>
            <a:xfrm>
              <a:off x="4838700" y="5752306"/>
              <a:ext cx="2667000" cy="3810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smtClean="0">
                  <a:solidFill>
                    <a:schemeClr val="tx1">
                      <a:lumMod val="95000"/>
                    </a:schemeClr>
                  </a:solidFill>
                  <a:effectLst>
                    <a:outerShdw blurRad="38100" dist="38100" dir="2700000" algn="tl">
                      <a:srgbClr val="000000">
                        <a:alpha val="43137"/>
                      </a:srgbClr>
                    </a:outerShdw>
                  </a:effectLst>
                </a:rPr>
                <a:t>BCL</a:t>
              </a:r>
              <a:endParaRPr lang="en-US" sz="1600" b="1" dirty="0">
                <a:solidFill>
                  <a:schemeClr val="tx1">
                    <a:lumMod val="95000"/>
                  </a:schemeClr>
                </a:solidFill>
                <a:effectLst>
                  <a:outerShdw blurRad="38100" dist="38100" dir="2700000" algn="tl">
                    <a:srgbClr val="000000">
                      <a:alpha val="43137"/>
                    </a:srgbClr>
                  </a:outerShdw>
                </a:effectLst>
              </a:endParaRPr>
            </a:p>
          </p:txBody>
        </p:sp>
        <p:cxnSp>
          <p:nvCxnSpPr>
            <p:cNvPr id="36" name="Straight Connector 35"/>
            <p:cNvCxnSpPr/>
            <p:nvPr/>
          </p:nvCxnSpPr>
          <p:spPr>
            <a:xfrm rot="5400000">
              <a:off x="2550615" y="4914202"/>
              <a:ext cx="3364507" cy="13103"/>
            </a:xfrm>
            <a:prstGeom prst="line">
              <a:avLst/>
            </a:prstGeom>
            <a:ln w="57150">
              <a:solidFill>
                <a:schemeClr val="accent4"/>
              </a:solidFill>
              <a:prstDash val="lg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752600" y="3162300"/>
              <a:ext cx="1905000" cy="461665"/>
            </a:xfrm>
            <a:prstGeom prst="rect">
              <a:avLst/>
            </a:prstGeom>
            <a:noFill/>
          </p:spPr>
          <p:txBody>
            <a:bodyPr wrap="square" rtlCol="0">
              <a:spAutoFit/>
            </a:bodyPr>
            <a:lstStyle/>
            <a:p>
              <a:pPr algn="ctr"/>
              <a:r>
                <a:rPr lang="en-US" sz="2400" b="1" u="sng" dirty="0" smtClean="0"/>
                <a:t>BROWSER</a:t>
              </a:r>
              <a:endParaRPr lang="en-US" sz="2400" b="1" u="sng" dirty="0"/>
            </a:p>
          </p:txBody>
        </p:sp>
        <p:sp>
          <p:nvSpPr>
            <p:cNvPr id="38" name="TextBox 37"/>
            <p:cNvSpPr txBox="1"/>
            <p:nvPr/>
          </p:nvSpPr>
          <p:spPr>
            <a:xfrm>
              <a:off x="5105400" y="3162300"/>
              <a:ext cx="1905000" cy="461665"/>
            </a:xfrm>
            <a:prstGeom prst="rect">
              <a:avLst/>
            </a:prstGeom>
            <a:noFill/>
          </p:spPr>
          <p:txBody>
            <a:bodyPr wrap="square" rtlCol="0">
              <a:spAutoFit/>
            </a:bodyPr>
            <a:lstStyle/>
            <a:p>
              <a:pPr algn="ctr"/>
              <a:r>
                <a:rPr lang="en-US" sz="2400" b="1" u="sng" dirty="0" smtClean="0"/>
                <a:t>DESKTOP</a:t>
              </a:r>
              <a:endParaRPr lang="en-US" sz="2400" b="1" u="sng" dirty="0"/>
            </a:p>
          </p:txBody>
        </p:sp>
      </p:grpSp>
      <p:sp>
        <p:nvSpPr>
          <p:cNvPr id="2" name="Title 1"/>
          <p:cNvSpPr>
            <a:spLocks noGrp="1"/>
          </p:cNvSpPr>
          <p:nvPr>
            <p:ph type="title"/>
          </p:nvPr>
        </p:nvSpPr>
        <p:spPr/>
        <p:txBody>
          <a:bodyPr>
            <a:noAutofit/>
          </a:bodyPr>
          <a:lstStyle/>
          <a:p>
            <a:r>
              <a:rPr smtClean="0"/>
              <a:t>Multi-Targeting</a:t>
            </a:r>
            <a:endParaRPr dirty="0"/>
          </a:p>
        </p:txBody>
      </p:sp>
      <p:sp>
        <p:nvSpPr>
          <p:cNvPr id="32" name="Content Placeholder 31"/>
          <p:cNvSpPr>
            <a:spLocks noGrp="1"/>
          </p:cNvSpPr>
          <p:nvPr>
            <p:ph idx="1"/>
          </p:nvPr>
        </p:nvSpPr>
        <p:spPr>
          <a:xfrm>
            <a:off x="152400" y="838200"/>
            <a:ext cx="8763000" cy="2667000"/>
          </a:xfrm>
        </p:spPr>
        <p:txBody>
          <a:bodyPr/>
          <a:lstStyle/>
          <a:p>
            <a:r>
              <a:rPr lang="en-US" dirty="0" smtClean="0"/>
              <a:t>User Experiences</a:t>
            </a:r>
          </a:p>
          <a:p>
            <a:pPr lvl="1"/>
            <a:r>
              <a:rPr lang="en-US" dirty="0" smtClean="0"/>
              <a:t>Desktop – In the Office, Full Functionality, Offline  Capable</a:t>
            </a:r>
          </a:p>
          <a:p>
            <a:pPr lvl="1"/>
            <a:r>
              <a:rPr lang="en-US" dirty="0" smtClean="0"/>
              <a:t>RIA – Out of the Office, Functional Subset, Online</a:t>
            </a:r>
          </a:p>
          <a:p>
            <a:r>
              <a:rPr lang="en-US" dirty="0" smtClean="0"/>
              <a:t>How to Share Code &amp; Components?</a:t>
            </a:r>
            <a:endParaRPr lang="en-US" dirty="0"/>
          </a:p>
        </p:txBody>
      </p:sp>
      <p:sp>
        <p:nvSpPr>
          <p:cNvPr id="9" name="Rounded Rectangle 8"/>
          <p:cNvSpPr/>
          <p:nvPr/>
        </p:nvSpPr>
        <p:spPr>
          <a:xfrm>
            <a:off x="1953318" y="4697612"/>
            <a:ext cx="1981200" cy="3810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smtClean="0">
                <a:solidFill>
                  <a:schemeClr val="tx1"/>
                </a:solidFill>
                <a:effectLst>
                  <a:outerShdw blurRad="38100" dist="38100" dir="2700000" algn="tl">
                    <a:srgbClr val="000000">
                      <a:alpha val="43137"/>
                    </a:srgbClr>
                  </a:outerShdw>
                </a:effectLst>
              </a:rPr>
              <a:t>Controllers</a:t>
            </a:r>
          </a:p>
        </p:txBody>
      </p:sp>
      <p:sp>
        <p:nvSpPr>
          <p:cNvPr id="10" name="Rounded Rectangle 9"/>
          <p:cNvSpPr/>
          <p:nvPr/>
        </p:nvSpPr>
        <p:spPr>
          <a:xfrm>
            <a:off x="1953318" y="5154812"/>
            <a:ext cx="1981200" cy="38100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smtClean="0">
                <a:solidFill>
                  <a:schemeClr val="tx1"/>
                </a:solidFill>
                <a:effectLst>
                  <a:outerShdw blurRad="38100" dist="38100" dir="2700000" algn="tl">
                    <a:srgbClr val="000000">
                      <a:alpha val="43137"/>
                    </a:srgbClr>
                  </a:outerShdw>
                </a:effectLst>
              </a:rPr>
              <a:t>Models</a:t>
            </a:r>
          </a:p>
        </p:txBody>
      </p:sp>
      <p:sp>
        <p:nvSpPr>
          <p:cNvPr id="11" name="Rounded Rectangle 10"/>
          <p:cNvSpPr/>
          <p:nvPr/>
        </p:nvSpPr>
        <p:spPr>
          <a:xfrm>
            <a:off x="1953318" y="4241206"/>
            <a:ext cx="19812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effectLst>
                  <a:outerShdw blurRad="38100" dist="38100" dir="2700000" algn="tl">
                    <a:srgbClr val="000000">
                      <a:alpha val="43137"/>
                    </a:srgbClr>
                  </a:outerShdw>
                </a:effectLst>
              </a:rPr>
              <a:t>Presenters</a:t>
            </a:r>
          </a:p>
        </p:txBody>
      </p:sp>
      <p:sp>
        <p:nvSpPr>
          <p:cNvPr id="12" name="Rounded Rectangle 11"/>
          <p:cNvSpPr/>
          <p:nvPr/>
        </p:nvSpPr>
        <p:spPr>
          <a:xfrm>
            <a:off x="1953318" y="3783212"/>
            <a:ext cx="19812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solidFill>
                  <a:schemeClr val="tx1"/>
                </a:solidFill>
                <a:effectLst>
                  <a:outerShdw blurRad="38100" dist="38100" dir="2700000" algn="tl">
                    <a:srgbClr val="000000">
                      <a:alpha val="43137"/>
                    </a:srgbClr>
                  </a:outerShdw>
                </a:effectLst>
              </a:rPr>
              <a:t>Views</a:t>
            </a:r>
          </a:p>
        </p:txBody>
      </p:sp>
      <p:grpSp>
        <p:nvGrpSpPr>
          <p:cNvPr id="8" name="Group 39"/>
          <p:cNvGrpSpPr/>
          <p:nvPr/>
        </p:nvGrpSpPr>
        <p:grpSpPr>
          <a:xfrm>
            <a:off x="3923367" y="5154812"/>
            <a:ext cx="3211551" cy="381000"/>
            <a:chOff x="3722649" y="5142706"/>
            <a:chExt cx="3211551" cy="381000"/>
          </a:xfrm>
        </p:grpSpPr>
        <p:sp>
          <p:nvSpPr>
            <p:cNvPr id="14" name="Rounded Rectangle 13"/>
            <p:cNvSpPr/>
            <p:nvPr/>
          </p:nvSpPr>
          <p:spPr>
            <a:xfrm>
              <a:off x="4953000" y="5142706"/>
              <a:ext cx="1981200" cy="38100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smtClean="0">
                  <a:solidFill>
                    <a:schemeClr val="tx1"/>
                  </a:solidFill>
                  <a:effectLst>
                    <a:outerShdw blurRad="38100" dist="38100" dir="2700000" algn="tl">
                      <a:srgbClr val="000000">
                        <a:alpha val="43137"/>
                      </a:srgbClr>
                    </a:outerShdw>
                  </a:effectLst>
                </a:rPr>
                <a:t>Models</a:t>
              </a:r>
            </a:p>
          </p:txBody>
        </p:sp>
        <p:grpSp>
          <p:nvGrpSpPr>
            <p:cNvPr id="18" name="Group 24"/>
            <p:cNvGrpSpPr/>
            <p:nvPr/>
          </p:nvGrpSpPr>
          <p:grpSpPr>
            <a:xfrm>
              <a:off x="3722649" y="5260381"/>
              <a:ext cx="1230351" cy="152400"/>
              <a:chOff x="3798849" y="4537275"/>
              <a:chExt cx="1230351" cy="152400"/>
            </a:xfrm>
          </p:grpSpPr>
          <p:cxnSp>
            <p:nvCxnSpPr>
              <p:cNvPr id="24" name="Straight Arrow Connector 23"/>
              <p:cNvCxnSpPr>
                <a:stCxn id="10" idx="3"/>
                <a:endCxn id="14" idx="1"/>
              </p:cNvCxnSpPr>
              <p:nvPr/>
            </p:nvCxnSpPr>
            <p:spPr>
              <a:xfrm>
                <a:off x="3798849" y="4610100"/>
                <a:ext cx="1230351" cy="1588"/>
              </a:xfrm>
              <a:prstGeom prst="straightConnector1">
                <a:avLst/>
              </a:prstGeom>
              <a:ln w="1905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3" cstate="email"/>
              <a:srcRect/>
              <a:stretch>
                <a:fillRect/>
              </a:stretch>
            </p:blipFill>
            <p:spPr bwMode="auto">
              <a:xfrm>
                <a:off x="4495800" y="4537275"/>
                <a:ext cx="152400" cy="152400"/>
              </a:xfrm>
              <a:prstGeom prst="rect">
                <a:avLst/>
              </a:prstGeom>
              <a:noFill/>
              <a:ln w="9525">
                <a:noFill/>
                <a:miter lim="800000"/>
                <a:headEnd/>
                <a:tailEnd/>
              </a:ln>
              <a:effectLst/>
            </p:spPr>
          </p:pic>
        </p:grpSp>
      </p:grpSp>
      <p:grpSp>
        <p:nvGrpSpPr>
          <p:cNvPr id="19" name="Group 40"/>
          <p:cNvGrpSpPr/>
          <p:nvPr/>
        </p:nvGrpSpPr>
        <p:grpSpPr>
          <a:xfrm>
            <a:off x="3934518" y="4240412"/>
            <a:ext cx="3200400" cy="838200"/>
            <a:chOff x="3733800" y="4228306"/>
            <a:chExt cx="3200400" cy="838200"/>
          </a:xfrm>
        </p:grpSpPr>
        <p:sp>
          <p:nvSpPr>
            <p:cNvPr id="13" name="Rounded Rectangle 12"/>
            <p:cNvSpPr/>
            <p:nvPr/>
          </p:nvSpPr>
          <p:spPr>
            <a:xfrm>
              <a:off x="4953000" y="4685506"/>
              <a:ext cx="1981200" cy="3810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smtClean="0">
                  <a:solidFill>
                    <a:schemeClr val="tx1"/>
                  </a:solidFill>
                  <a:effectLst>
                    <a:outerShdw blurRad="38100" dist="38100" dir="2700000" algn="tl">
                      <a:srgbClr val="000000">
                        <a:alpha val="43137"/>
                      </a:srgbClr>
                    </a:outerShdw>
                  </a:effectLst>
                </a:rPr>
                <a:t>Controllers</a:t>
              </a:r>
            </a:p>
          </p:txBody>
        </p:sp>
        <p:sp>
          <p:nvSpPr>
            <p:cNvPr id="15" name="Rounded Rectangle 14"/>
            <p:cNvSpPr/>
            <p:nvPr/>
          </p:nvSpPr>
          <p:spPr>
            <a:xfrm>
              <a:off x="4953000" y="4228306"/>
              <a:ext cx="19812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effectLst>
                    <a:outerShdw blurRad="38100" dist="38100" dir="2700000" algn="tl">
                      <a:srgbClr val="000000">
                        <a:alpha val="43137"/>
                      </a:srgbClr>
                    </a:outerShdw>
                  </a:effectLst>
                </a:rPr>
                <a:t>Presenters</a:t>
              </a:r>
            </a:p>
          </p:txBody>
        </p:sp>
        <p:grpSp>
          <p:nvGrpSpPr>
            <p:cNvPr id="21" name="Group 25"/>
            <p:cNvGrpSpPr/>
            <p:nvPr/>
          </p:nvGrpSpPr>
          <p:grpSpPr>
            <a:xfrm>
              <a:off x="3733800" y="4357556"/>
              <a:ext cx="1219200" cy="152400"/>
              <a:chOff x="3810000" y="4537275"/>
              <a:chExt cx="1219200" cy="152400"/>
            </a:xfrm>
          </p:grpSpPr>
          <p:cxnSp>
            <p:nvCxnSpPr>
              <p:cNvPr id="27" name="Straight Arrow Connector 26"/>
              <p:cNvCxnSpPr/>
              <p:nvPr/>
            </p:nvCxnSpPr>
            <p:spPr>
              <a:xfrm>
                <a:off x="3810000" y="4610100"/>
                <a:ext cx="1219200" cy="1588"/>
              </a:xfrm>
              <a:prstGeom prst="straightConnector1">
                <a:avLst/>
              </a:prstGeom>
              <a:ln w="1905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pic>
            <p:nvPicPr>
              <p:cNvPr id="28" name="Picture 3"/>
              <p:cNvPicPr>
                <a:picLocks noChangeAspect="1" noChangeArrowheads="1"/>
              </p:cNvPicPr>
              <p:nvPr/>
            </p:nvPicPr>
            <p:blipFill>
              <a:blip r:embed="rId3" cstate="email"/>
              <a:srcRect/>
              <a:stretch>
                <a:fillRect/>
              </a:stretch>
            </p:blipFill>
            <p:spPr bwMode="auto">
              <a:xfrm>
                <a:off x="4495800" y="4537275"/>
                <a:ext cx="152400" cy="152400"/>
              </a:xfrm>
              <a:prstGeom prst="rect">
                <a:avLst/>
              </a:prstGeom>
              <a:noFill/>
              <a:ln w="9525">
                <a:noFill/>
                <a:miter lim="800000"/>
                <a:headEnd/>
                <a:tailEnd/>
              </a:ln>
              <a:effectLst/>
            </p:spPr>
          </p:pic>
        </p:grpSp>
        <p:grpSp>
          <p:nvGrpSpPr>
            <p:cNvPr id="22" name="Group 28"/>
            <p:cNvGrpSpPr/>
            <p:nvPr/>
          </p:nvGrpSpPr>
          <p:grpSpPr>
            <a:xfrm>
              <a:off x="3745375" y="4796431"/>
              <a:ext cx="1219200" cy="152400"/>
              <a:chOff x="3810000" y="4537275"/>
              <a:chExt cx="1219200" cy="152400"/>
            </a:xfrm>
          </p:grpSpPr>
          <p:cxnSp>
            <p:nvCxnSpPr>
              <p:cNvPr id="30" name="Straight Arrow Connector 29"/>
              <p:cNvCxnSpPr/>
              <p:nvPr/>
            </p:nvCxnSpPr>
            <p:spPr>
              <a:xfrm>
                <a:off x="3810000" y="4610100"/>
                <a:ext cx="1219200" cy="1588"/>
              </a:xfrm>
              <a:prstGeom prst="straightConnector1">
                <a:avLst/>
              </a:prstGeom>
              <a:ln w="1905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pic>
            <p:nvPicPr>
              <p:cNvPr id="31" name="Picture 3"/>
              <p:cNvPicPr>
                <a:picLocks noChangeAspect="1" noChangeArrowheads="1"/>
              </p:cNvPicPr>
              <p:nvPr/>
            </p:nvPicPr>
            <p:blipFill>
              <a:blip r:embed="rId3" cstate="email"/>
              <a:srcRect/>
              <a:stretch>
                <a:fillRect/>
              </a:stretch>
            </p:blipFill>
            <p:spPr bwMode="auto">
              <a:xfrm>
                <a:off x="4484225" y="4537275"/>
                <a:ext cx="152400" cy="152400"/>
              </a:xfrm>
              <a:prstGeom prst="rect">
                <a:avLst/>
              </a:prstGeom>
              <a:noFill/>
              <a:ln w="9525">
                <a:noFill/>
                <a:miter lim="800000"/>
                <a:headEnd/>
                <a:tailEnd/>
              </a:ln>
              <a:effectLst/>
            </p:spPr>
          </p:pic>
        </p:grpSp>
      </p:grpSp>
      <p:pic>
        <p:nvPicPr>
          <p:cNvPr id="1026" name="Picture 2" descr="C:\Users\davidhil\AppData\Local\Microsoft\Windows\Temporary Internet Files\Content.IE5\WJIMJLZE\MPj04305160000[1].jpg"/>
          <p:cNvPicPr>
            <a:picLocks noChangeAspect="1" noChangeArrowheads="1"/>
          </p:cNvPicPr>
          <p:nvPr/>
        </p:nvPicPr>
        <p:blipFill>
          <a:blip r:embed="rId4" cstate="email"/>
          <a:srcRect/>
          <a:stretch>
            <a:fillRect/>
          </a:stretch>
        </p:blipFill>
        <p:spPr bwMode="auto">
          <a:xfrm>
            <a:off x="6981422" y="228600"/>
            <a:ext cx="1781578" cy="1185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ounded Rectangle 15"/>
          <p:cNvSpPr/>
          <p:nvPr/>
        </p:nvSpPr>
        <p:spPr>
          <a:xfrm>
            <a:off x="5153718" y="3783212"/>
            <a:ext cx="19812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smtClean="0">
                <a:solidFill>
                  <a:schemeClr val="tx1"/>
                </a:solidFill>
                <a:effectLst>
                  <a:outerShdw blurRad="38100" dist="38100" dir="2700000" algn="tl">
                    <a:srgbClr val="000000">
                      <a:alpha val="43137"/>
                    </a:srgbClr>
                  </a:outerShdw>
                </a:effectLst>
              </a:rPr>
              <a:t>Views</a:t>
            </a:r>
          </a:p>
        </p:txBody>
      </p:sp>
      <p:grpSp>
        <p:nvGrpSpPr>
          <p:cNvPr id="23" name="Group 25"/>
          <p:cNvGrpSpPr/>
          <p:nvPr/>
        </p:nvGrpSpPr>
        <p:grpSpPr>
          <a:xfrm>
            <a:off x="3934518" y="3898306"/>
            <a:ext cx="1219200" cy="152400"/>
            <a:chOff x="3810000" y="4537275"/>
            <a:chExt cx="1219200" cy="152400"/>
          </a:xfrm>
        </p:grpSpPr>
        <p:cxnSp>
          <p:nvCxnSpPr>
            <p:cNvPr id="34" name="Straight Arrow Connector 33"/>
            <p:cNvCxnSpPr/>
            <p:nvPr/>
          </p:nvCxnSpPr>
          <p:spPr>
            <a:xfrm>
              <a:off x="3810000" y="4610100"/>
              <a:ext cx="1219200" cy="1588"/>
            </a:xfrm>
            <a:prstGeom prst="straightConnector1">
              <a:avLst/>
            </a:prstGeom>
            <a:ln w="1905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pic>
          <p:nvPicPr>
            <p:cNvPr id="35" name="Picture 3"/>
            <p:cNvPicPr>
              <a:picLocks noChangeAspect="1" noChangeArrowheads="1"/>
            </p:cNvPicPr>
            <p:nvPr/>
          </p:nvPicPr>
          <p:blipFill>
            <a:blip r:embed="rId3" cstate="email"/>
            <a:srcRect/>
            <a:stretch>
              <a:fillRect/>
            </a:stretch>
          </p:blipFill>
          <p:spPr bwMode="auto">
            <a:xfrm>
              <a:off x="4495800" y="4537275"/>
              <a:ext cx="152400" cy="152400"/>
            </a:xfrm>
            <a:prstGeom prst="rect">
              <a:avLst/>
            </a:prstGeom>
            <a:noFill/>
            <a:ln w="9525">
              <a:noFill/>
              <a:miter lim="800000"/>
              <a:headEnd/>
              <a:tailEnd/>
            </a:ln>
            <a:effectLst/>
          </p:spPr>
        </p:pic>
      </p:grpSp>
      <p:pic>
        <p:nvPicPr>
          <p:cNvPr id="3075" name="Picture 3" descr="\\eventsql\dvd\Online_ART\DVD_ART34\Artwork_Imagery\Icons - Illustrations\Symbols\question mark yellow.png"/>
          <p:cNvPicPr>
            <a:picLocks noChangeAspect="1" noChangeArrowheads="1"/>
          </p:cNvPicPr>
          <p:nvPr/>
        </p:nvPicPr>
        <p:blipFill>
          <a:blip r:embed="rId5" cstate="email"/>
          <a:srcRect/>
          <a:stretch>
            <a:fillRect/>
          </a:stretch>
        </p:blipFill>
        <p:spPr bwMode="auto">
          <a:xfrm>
            <a:off x="4704370" y="3198026"/>
            <a:ext cx="357338" cy="62865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0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2000"/>
                                        <p:tgtEl>
                                          <p:spTgt spid="23"/>
                                        </p:tgtEl>
                                      </p:cBhvr>
                                    </p:animEffect>
                                    <p:set>
                                      <p:cBhvr>
                                        <p:cTn id="51"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0188"/>
            <a:ext cx="8382000" cy="664797"/>
          </a:xfrm>
        </p:spPr>
        <p:txBody>
          <a:bodyPr>
            <a:noAutofit/>
          </a:bodyPr>
          <a:lstStyle/>
          <a:p>
            <a:r>
              <a:rPr smtClean="0"/>
              <a:t>Multi-Targeting: Strategies</a:t>
            </a:r>
            <a:endParaRPr dirty="0"/>
          </a:p>
        </p:txBody>
      </p:sp>
      <p:sp>
        <p:nvSpPr>
          <p:cNvPr id="32" name="Content Placeholder 31"/>
          <p:cNvSpPr>
            <a:spLocks noGrp="1"/>
          </p:cNvSpPr>
          <p:nvPr>
            <p:ph idx="1"/>
          </p:nvPr>
        </p:nvSpPr>
        <p:spPr>
          <a:xfrm>
            <a:off x="381000" y="990600"/>
            <a:ext cx="8382000" cy="2757678"/>
          </a:xfrm>
        </p:spPr>
        <p:txBody>
          <a:bodyPr/>
          <a:lstStyle/>
          <a:p>
            <a:r>
              <a:rPr lang="en-US" sz="2800" dirty="0" smtClean="0"/>
              <a:t>Start With LCD – Silverlight</a:t>
            </a:r>
          </a:p>
          <a:p>
            <a:r>
              <a:rPr lang="en-US" sz="2800" dirty="0" smtClean="0"/>
              <a:t>Separated Presentation Strategies</a:t>
            </a:r>
          </a:p>
          <a:p>
            <a:r>
              <a:rPr lang="en-US" sz="2800" dirty="0" smtClean="0"/>
              <a:t>Single Source, Cross Compiled</a:t>
            </a:r>
          </a:p>
          <a:p>
            <a:r>
              <a:rPr sz="2800" smtClean="0"/>
              <a:t>Links and Parallel Project Structures</a:t>
            </a:r>
          </a:p>
          <a:p>
            <a:r>
              <a:rPr lang="en-US" sz="2800" dirty="0" smtClean="0"/>
              <a:t>If Not:</a:t>
            </a:r>
          </a:p>
          <a:p>
            <a:pPr lvl="1"/>
            <a:endParaRPr lang="en-US" dirty="0"/>
          </a:p>
        </p:txBody>
      </p:sp>
      <p:pic>
        <p:nvPicPr>
          <p:cNvPr id="1026" name="Picture 2" descr="C:\Users\davidhil\AppData\Local\Microsoft\Windows\Temporary Internet Files\Content.IE5\WJIMJLZE\MPj04305160000[1].jpg"/>
          <p:cNvPicPr>
            <a:picLocks noChangeAspect="1" noChangeArrowheads="1"/>
          </p:cNvPicPr>
          <p:nvPr/>
        </p:nvPicPr>
        <p:blipFill>
          <a:blip r:embed="rId3" cstate="email"/>
          <a:srcRect/>
          <a:stretch>
            <a:fillRect/>
          </a:stretch>
        </p:blipFill>
        <p:spPr bwMode="auto">
          <a:xfrm>
            <a:off x="6934200" y="228601"/>
            <a:ext cx="2019300" cy="1344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Isosceles Triangle 4"/>
          <p:cNvSpPr/>
          <p:nvPr/>
        </p:nvSpPr>
        <p:spPr bwMode="auto">
          <a:xfrm flipV="1">
            <a:off x="0" y="3361038"/>
            <a:ext cx="9144000" cy="3496962"/>
          </a:xfrm>
          <a:prstGeom prst="triangl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 name="TextBox 6"/>
          <p:cNvSpPr txBox="1"/>
          <p:nvPr/>
        </p:nvSpPr>
        <p:spPr>
          <a:xfrm>
            <a:off x="1275445" y="3453437"/>
            <a:ext cx="6573795" cy="461665"/>
          </a:xfrm>
          <a:prstGeom prst="rect">
            <a:avLst/>
          </a:prstGeom>
          <a:noFill/>
        </p:spPr>
        <p:txBody>
          <a:bodyPr wrap="square" rtlCol="0">
            <a:spAutoFit/>
          </a:bodyPr>
          <a:lstStyle/>
          <a:p>
            <a:pPr algn="ctr"/>
            <a:r>
              <a:rPr lang="en-US" sz="2400" dirty="0" smtClean="0">
                <a:solidFill>
                  <a:schemeClr val="bg1"/>
                </a:solidFill>
                <a:effectLst>
                  <a:outerShdw blurRad="38100" dist="38100" dir="2700000" algn="tl">
                    <a:srgbClr val="000000">
                      <a:alpha val="43137"/>
                    </a:srgbClr>
                  </a:outerShdw>
                </a:effectLst>
              </a:rPr>
              <a:t>#IF SILVERLIGHT</a:t>
            </a:r>
          </a:p>
        </p:txBody>
      </p:sp>
      <p:sp>
        <p:nvSpPr>
          <p:cNvPr id="8" name="TextBox 7"/>
          <p:cNvSpPr txBox="1"/>
          <p:nvPr/>
        </p:nvSpPr>
        <p:spPr>
          <a:xfrm>
            <a:off x="2053921" y="3915102"/>
            <a:ext cx="5016843" cy="461665"/>
          </a:xfrm>
          <a:prstGeom prst="rect">
            <a:avLst/>
          </a:prstGeom>
          <a:noFill/>
        </p:spPr>
        <p:txBody>
          <a:bodyPr wrap="square" rtlCol="0">
            <a:spAutoFit/>
          </a:bodyPr>
          <a:lstStyle/>
          <a:p>
            <a:pPr algn="ctr"/>
            <a:r>
              <a:rPr lang="en-US" sz="2400" dirty="0" smtClean="0">
                <a:solidFill>
                  <a:schemeClr val="bg1"/>
                </a:solidFill>
                <a:effectLst>
                  <a:outerShdw blurRad="38100" dist="38100" dir="2700000" algn="tl">
                    <a:srgbClr val="000000">
                      <a:alpha val="43137"/>
                    </a:srgbClr>
                  </a:outerShdw>
                </a:effectLst>
              </a:rPr>
              <a:t>Partial Classes</a:t>
            </a:r>
          </a:p>
        </p:txBody>
      </p:sp>
      <p:sp>
        <p:nvSpPr>
          <p:cNvPr id="9" name="TextBox 8"/>
          <p:cNvSpPr txBox="1"/>
          <p:nvPr/>
        </p:nvSpPr>
        <p:spPr>
          <a:xfrm>
            <a:off x="2920258" y="4444037"/>
            <a:ext cx="3284169" cy="461665"/>
          </a:xfrm>
          <a:prstGeom prst="rect">
            <a:avLst/>
          </a:prstGeom>
          <a:noFill/>
        </p:spPr>
        <p:txBody>
          <a:bodyPr wrap="square" rtlCol="0">
            <a:spAutoFit/>
          </a:bodyPr>
          <a:lstStyle/>
          <a:p>
            <a:pPr algn="ctr"/>
            <a:r>
              <a:rPr lang="en-US" sz="2400" dirty="0" smtClean="0">
                <a:solidFill>
                  <a:schemeClr val="bg1"/>
                </a:solidFill>
                <a:effectLst>
                  <a:outerShdw blurRad="38100" dist="38100" dir="2700000" algn="tl">
                    <a:srgbClr val="000000">
                      <a:alpha val="43137"/>
                    </a:srgbClr>
                  </a:outerShdw>
                </a:effectLst>
              </a:rPr>
              <a:t>Partial Methods</a:t>
            </a:r>
          </a:p>
        </p:txBody>
      </p:sp>
      <p:sp>
        <p:nvSpPr>
          <p:cNvPr id="10" name="TextBox 9"/>
          <p:cNvSpPr txBox="1"/>
          <p:nvPr/>
        </p:nvSpPr>
        <p:spPr>
          <a:xfrm>
            <a:off x="2524507" y="4901237"/>
            <a:ext cx="4075670" cy="461665"/>
          </a:xfrm>
          <a:prstGeom prst="rect">
            <a:avLst/>
          </a:prstGeom>
          <a:noFill/>
        </p:spPr>
        <p:txBody>
          <a:bodyPr wrap="square" rtlCol="0">
            <a:spAutoFit/>
          </a:bodyPr>
          <a:lstStyle/>
          <a:p>
            <a:pPr algn="ctr"/>
            <a:r>
              <a:rPr lang="en-US" sz="2400" dirty="0" smtClean="0">
                <a:solidFill>
                  <a:schemeClr val="bg1"/>
                </a:solidFill>
                <a:effectLst>
                  <a:outerShdw blurRad="38100" dist="38100" dir="2700000" algn="tl">
                    <a:srgbClr val="000000">
                      <a:alpha val="43137"/>
                    </a:srgbClr>
                  </a:outerShdw>
                </a:effectLst>
              </a:rPr>
              <a:t>Separate Classes/Services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3155" y="5266978"/>
            <a:ext cx="7651245" cy="752822"/>
          </a:xfrm>
        </p:spPr>
        <p:txBody>
          <a:bodyPr/>
          <a:lstStyle/>
          <a:p>
            <a:r>
              <a:rPr lang="en-US" dirty="0" smtClean="0"/>
              <a:t>Multi-Targeting</a:t>
            </a:r>
            <a:endParaRPr lang="en-US" dirty="0"/>
          </a:p>
        </p:txBody>
      </p:sp>
      <p:sp>
        <p:nvSpPr>
          <p:cNvPr id="4" name="Text Placeholder 3"/>
          <p:cNvSpPr>
            <a:spLocks noGrp="1"/>
          </p:cNvSpPr>
          <p:nvPr>
            <p:ph type="body" sz="quarter" idx="10"/>
          </p:nvPr>
        </p:nvSpPr>
        <p:spPr/>
        <p:txBody>
          <a:bodyPr/>
          <a:lstStyle/>
          <a:p>
            <a:r>
              <a:rPr lang="en-US" smtClean="0"/>
              <a:t>demo</a:t>
            </a:r>
            <a:endParaRPr lang="en-US" dirty="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054" y="228600"/>
            <a:ext cx="8375946" cy="1329595"/>
          </a:xfrm>
        </p:spPr>
        <p:txBody>
          <a:bodyPr/>
          <a:lstStyle/>
          <a:p>
            <a:r>
              <a:rPr lang="en-US" dirty="0" smtClean="0"/>
              <a:t>Summary</a:t>
            </a:r>
            <a:br>
              <a:rPr lang="en-US" dirty="0" smtClean="0"/>
            </a:br>
            <a:endParaRPr lang="en-US" dirty="0">
              <a:solidFill>
                <a:schemeClr val="tx2"/>
              </a:solidFill>
            </a:endParaRPr>
          </a:p>
        </p:txBody>
      </p:sp>
      <p:sp>
        <p:nvSpPr>
          <p:cNvPr id="3" name="Text Placeholder 2"/>
          <p:cNvSpPr>
            <a:spLocks noGrp="1"/>
          </p:cNvSpPr>
          <p:nvPr>
            <p:ph idx="1"/>
          </p:nvPr>
        </p:nvSpPr>
        <p:spPr>
          <a:xfrm>
            <a:off x="381000" y="1143000"/>
            <a:ext cx="8610600" cy="4942272"/>
          </a:xfrm>
        </p:spPr>
        <p:txBody>
          <a:bodyPr>
            <a:normAutofit fontScale="92500" lnSpcReduction="20000"/>
          </a:bodyPr>
          <a:lstStyle/>
          <a:p>
            <a:r>
              <a:rPr lang="en-US" dirty="0" smtClean="0"/>
              <a:t>Prism 1.0</a:t>
            </a:r>
          </a:p>
          <a:p>
            <a:pPr lvl="1"/>
            <a:r>
              <a:rPr lang="en-US" dirty="0" smtClean="0"/>
              <a:t>Library of Patterns for Enterprise Client Apps</a:t>
            </a:r>
          </a:p>
          <a:p>
            <a:pPr lvl="1"/>
            <a:r>
              <a:rPr lang="en-US" dirty="0" smtClean="0"/>
              <a:t>Targets WPF on the Desktop</a:t>
            </a:r>
            <a:br>
              <a:rPr lang="en-US" dirty="0" smtClean="0"/>
            </a:br>
            <a:endParaRPr lang="en-US" dirty="0" smtClean="0"/>
          </a:p>
          <a:p>
            <a:r>
              <a:rPr lang="en-US" dirty="0" smtClean="0"/>
              <a:t>Prism 2.0</a:t>
            </a:r>
          </a:p>
          <a:p>
            <a:pPr lvl="1"/>
            <a:r>
              <a:rPr lang="en-US" dirty="0" smtClean="0"/>
              <a:t>Extends Prism to Silverlight RIA Applications</a:t>
            </a:r>
          </a:p>
          <a:p>
            <a:pPr lvl="1"/>
            <a:r>
              <a:rPr lang="en-US" dirty="0" smtClean="0"/>
              <a:t>Extended Patterns for UI Composition, Separated Presentation, Modularity</a:t>
            </a:r>
          </a:p>
          <a:p>
            <a:pPr lvl="1"/>
            <a:r>
              <a:rPr lang="en-US" dirty="0" smtClean="0"/>
              <a:t>Multi-Targeting – Extend user experience &amp; re-use code and components</a:t>
            </a:r>
          </a:p>
          <a:p>
            <a:pPr>
              <a:buNone/>
            </a:pPr>
            <a:endParaRPr lang="en-US" dirty="0" smtClean="0"/>
          </a:p>
          <a:p>
            <a:r>
              <a:rPr lang="en-US" dirty="0" smtClean="0"/>
              <a:t>Download from MSDN &amp; </a:t>
            </a:r>
            <a:r>
              <a:rPr lang="en-US" dirty="0" err="1" smtClean="0"/>
              <a:t>CodePlex</a:t>
            </a:r>
            <a:r>
              <a:rPr lang="en-US" dirty="0" smtClean="0"/>
              <a:t/>
            </a:r>
            <a:br>
              <a:rPr lang="en-US" dirty="0" smtClean="0"/>
            </a:br>
            <a:endParaRPr lang="en-US" dirty="0" smtClean="0"/>
          </a:p>
          <a:p>
            <a:r>
              <a:rPr lang="en-US" dirty="0" smtClean="0"/>
              <a:t>Send us feedback &amp; ideas for Prism 3.0!</a:t>
            </a: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Where </a:t>
            </a:r>
            <a:r>
              <a:rPr lang="en-US" dirty="0" smtClean="0"/>
              <a:t>C</a:t>
            </a:r>
            <a:r>
              <a:rPr dirty="0" smtClean="0"/>
              <a:t>an </a:t>
            </a:r>
            <a:r>
              <a:rPr lang="en-US" dirty="0" smtClean="0"/>
              <a:t>Y</a:t>
            </a:r>
            <a:r>
              <a:rPr dirty="0" smtClean="0"/>
              <a:t>ou </a:t>
            </a:r>
            <a:r>
              <a:rPr lang="en-US" dirty="0" smtClean="0"/>
              <a:t>F</a:t>
            </a:r>
            <a:r>
              <a:rPr dirty="0" smtClean="0"/>
              <a:t>ind It?</a:t>
            </a:r>
            <a:endParaRPr lang="en-US" dirty="0"/>
          </a:p>
        </p:txBody>
      </p:sp>
      <p:sp>
        <p:nvSpPr>
          <p:cNvPr id="3" name="Content Placeholder 2"/>
          <p:cNvSpPr>
            <a:spLocks noGrp="1"/>
          </p:cNvSpPr>
          <p:nvPr>
            <p:ph idx="1"/>
          </p:nvPr>
        </p:nvSpPr>
        <p:spPr>
          <a:xfrm>
            <a:off x="342900" y="1224915"/>
            <a:ext cx="8382000" cy="984885"/>
          </a:xfrm>
        </p:spPr>
        <p:txBody>
          <a:bodyPr vert="horz" wrap="square" lIns="0" tIns="0" rIns="0" bIns="0" rtlCol="0">
            <a:spAutoFit/>
          </a:bodyPr>
          <a:lstStyle/>
          <a:p>
            <a:pPr marL="0" fontAlgn="base">
              <a:spcAft>
                <a:spcPct val="0"/>
              </a:spcAft>
            </a:pPr>
            <a:r>
              <a:rPr lang="en-US" dirty="0" smtClean="0">
                <a:solidFill>
                  <a:schemeClr val="tx1"/>
                </a:solidFill>
                <a:latin typeface="Calibri" pitchFamily="34" charset="0"/>
                <a:hlinkClick r:id="rId3"/>
              </a:rPr>
              <a:t>www.microsoft.com/prism</a:t>
            </a:r>
            <a:endParaRPr lang="en-US" dirty="0" smtClean="0">
              <a:solidFill>
                <a:schemeClr val="tx1"/>
              </a:solidFill>
              <a:latin typeface="Calibri" pitchFamily="34" charset="0"/>
            </a:endParaRPr>
          </a:p>
          <a:p>
            <a:pPr marL="0" fontAlgn="base">
              <a:spcAft>
                <a:spcPct val="0"/>
              </a:spcAft>
            </a:pPr>
            <a:r>
              <a:rPr lang="en-US" dirty="0" smtClean="0">
                <a:solidFill>
                  <a:schemeClr val="tx1"/>
                </a:solidFill>
                <a:latin typeface="Calibri" pitchFamily="34" charset="0"/>
                <a:hlinkClick r:id="rId4"/>
              </a:rPr>
              <a:t>www.codeplex.com/prism</a:t>
            </a:r>
            <a:endParaRPr lang="en-US" dirty="0" smtClean="0">
              <a:solidFill>
                <a:schemeClr val="tx1"/>
              </a:solidFill>
              <a:latin typeface="Calibri" pitchFamily="34" charset="0"/>
            </a:endParaRPr>
          </a:p>
        </p:txBody>
      </p:sp>
      <p:pic>
        <p:nvPicPr>
          <p:cNvPr id="77826" name="Picture 2"/>
          <p:cNvPicPr>
            <a:picLocks noChangeAspect="1" noChangeArrowheads="1"/>
          </p:cNvPicPr>
          <p:nvPr/>
        </p:nvPicPr>
        <p:blipFill>
          <a:blip r:embed="rId5" cstate="email"/>
          <a:srcRect/>
          <a:stretch>
            <a:fillRect/>
          </a:stretch>
        </p:blipFill>
        <p:spPr bwMode="auto">
          <a:xfrm>
            <a:off x="355075" y="2757138"/>
            <a:ext cx="4127416" cy="3251550"/>
          </a:xfrm>
          <a:prstGeom prst="rect">
            <a:avLst/>
          </a:prstGeom>
          <a:ln>
            <a:noFill/>
          </a:ln>
          <a:effectLst>
            <a:outerShdw blurRad="190500" algn="tl" rotWithShape="0">
              <a:srgbClr val="000000">
                <a:alpha val="70000"/>
              </a:srgbClr>
            </a:outerShdw>
            <a:reflection blurRad="6350" stA="50000" endA="300" endPos="55000" dir="5400000" sy="-100000" algn="bl" rotWithShape="0"/>
          </a:effectLst>
        </p:spPr>
      </p:pic>
      <p:pic>
        <p:nvPicPr>
          <p:cNvPr id="1027" name="Picture 3"/>
          <p:cNvPicPr>
            <a:picLocks noChangeAspect="1" noChangeArrowheads="1"/>
          </p:cNvPicPr>
          <p:nvPr/>
        </p:nvPicPr>
        <p:blipFill>
          <a:blip r:embed="rId6" cstate="email"/>
          <a:srcRect/>
          <a:stretch>
            <a:fillRect/>
          </a:stretch>
        </p:blipFill>
        <p:spPr bwMode="auto">
          <a:xfrm>
            <a:off x="4800601" y="2743200"/>
            <a:ext cx="4190999" cy="3276599"/>
          </a:xfrm>
          <a:prstGeom prst="rect">
            <a:avLst/>
          </a:prstGeom>
          <a:ln>
            <a:noFill/>
          </a:ln>
          <a:effectLst>
            <a:outerShdw blurRad="190500" algn="tl" rotWithShape="0">
              <a:srgbClr val="000000">
                <a:alpha val="70000"/>
              </a:srgbClr>
            </a:outerShdw>
            <a:reflection blurRad="6350" stA="50000" endA="300" endPos="55000" dir="5400000" sy="-100000" algn="bl" rotWithShape="0"/>
          </a:effec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email"/>
          <a:srcRect/>
          <a:stretch>
            <a:fillRect/>
          </a:stretch>
        </p:blipFill>
        <p:spPr bwMode="auto">
          <a:xfrm>
            <a:off x="1" y="1"/>
            <a:ext cx="5181599" cy="6857999"/>
          </a:xfrm>
          <a:prstGeom prst="rect">
            <a:avLst/>
          </a:prstGeom>
          <a:noFill/>
          <a:ln w="9525">
            <a:noFill/>
            <a:miter lim="800000"/>
            <a:headEnd/>
            <a:tailEnd/>
          </a:ln>
        </p:spPr>
      </p:pic>
      <p:sp>
        <p:nvSpPr>
          <p:cNvPr id="19" name="Content Placeholder 18"/>
          <p:cNvSpPr>
            <a:spLocks noGrp="1"/>
          </p:cNvSpPr>
          <p:nvPr>
            <p:ph idx="1"/>
          </p:nvPr>
        </p:nvSpPr>
        <p:spPr>
          <a:xfrm>
            <a:off x="5372100" y="457200"/>
            <a:ext cx="3619500" cy="6858000"/>
          </a:xfrm>
        </p:spPr>
        <p:txBody>
          <a:bodyPr>
            <a:normAutofit fontScale="55000" lnSpcReduction="20000"/>
          </a:bodyPr>
          <a:lstStyle/>
          <a:p>
            <a:pPr>
              <a:buNone/>
            </a:pPr>
            <a:r>
              <a:rPr lang="en-US" sz="3300" b="1" dirty="0">
                <a:solidFill>
                  <a:schemeClr val="tx2">
                    <a:lumMod val="60000"/>
                    <a:lumOff val="40000"/>
                  </a:schemeClr>
                </a:solidFill>
              </a:rPr>
              <a:t>What Previous Attendees Have Said...</a:t>
            </a:r>
            <a:endParaRPr lang="en-US" sz="3300" dirty="0">
              <a:solidFill>
                <a:schemeClr val="tx2">
                  <a:lumMod val="60000"/>
                  <a:lumOff val="40000"/>
                </a:schemeClr>
              </a:solidFill>
            </a:endParaRPr>
          </a:p>
          <a:p>
            <a:r>
              <a:rPr lang="en-US" sz="2600" dirty="0" smtClean="0"/>
              <a:t>"</a:t>
            </a:r>
            <a:r>
              <a:rPr lang="en-US" sz="2600" dirty="0"/>
              <a:t>Overall, conference was </a:t>
            </a:r>
            <a:r>
              <a:rPr lang="en-US" sz="2600" dirty="0">
                <a:solidFill>
                  <a:schemeClr val="tx2">
                    <a:lumMod val="60000"/>
                    <a:lumOff val="40000"/>
                  </a:schemeClr>
                </a:solidFill>
              </a:rPr>
              <a:t>great</a:t>
            </a:r>
            <a:r>
              <a:rPr lang="en-US" sz="2600" dirty="0"/>
              <a:t>, gave us good roadmap to follow."</a:t>
            </a:r>
          </a:p>
          <a:p>
            <a:r>
              <a:rPr lang="en-US" sz="2600" dirty="0"/>
              <a:t>"Thank you for all the </a:t>
            </a:r>
            <a:r>
              <a:rPr lang="en-US" sz="2600" dirty="0">
                <a:solidFill>
                  <a:schemeClr val="tx2">
                    <a:lumMod val="60000"/>
                    <a:lumOff val="40000"/>
                  </a:schemeClr>
                </a:solidFill>
              </a:rPr>
              <a:t>great ideas</a:t>
            </a:r>
            <a:r>
              <a:rPr lang="en-US" sz="2600" dirty="0"/>
              <a:t>. I am looking forward to going home and applying them."</a:t>
            </a:r>
          </a:p>
          <a:p>
            <a:r>
              <a:rPr lang="en-US" sz="2600" dirty="0"/>
              <a:t>"Many of the things I learned here will revolutionize our practices, processes, designs, and patterns. </a:t>
            </a:r>
            <a:r>
              <a:rPr lang="en-US" sz="2600" dirty="0">
                <a:solidFill>
                  <a:schemeClr val="tx2">
                    <a:lumMod val="60000"/>
                    <a:lumOff val="40000"/>
                  </a:schemeClr>
                </a:solidFill>
              </a:rPr>
              <a:t>THANKS!"</a:t>
            </a:r>
          </a:p>
          <a:p>
            <a:r>
              <a:rPr lang="en-US" sz="2600" dirty="0"/>
              <a:t>"Speakers were </a:t>
            </a:r>
            <a:r>
              <a:rPr lang="en-US" sz="2600" dirty="0" smtClean="0"/>
              <a:t>great“</a:t>
            </a:r>
            <a:endParaRPr lang="en-US" sz="2600" dirty="0"/>
          </a:p>
          <a:p>
            <a:r>
              <a:rPr lang="en-US" sz="2600" dirty="0" smtClean="0"/>
              <a:t>"</a:t>
            </a:r>
            <a:r>
              <a:rPr lang="en-US" sz="2600" dirty="0">
                <a:solidFill>
                  <a:schemeClr val="tx2">
                    <a:lumMod val="60000"/>
                    <a:lumOff val="40000"/>
                  </a:schemeClr>
                </a:solidFill>
              </a:rPr>
              <a:t>Excellent conference</a:t>
            </a:r>
            <a:r>
              <a:rPr lang="en-US" sz="2600" dirty="0"/>
              <a:t>, just first day alone was worth the money. Thank you."</a:t>
            </a:r>
          </a:p>
          <a:p>
            <a:r>
              <a:rPr lang="en-US" sz="2600" dirty="0"/>
              <a:t>"This was an </a:t>
            </a:r>
            <a:r>
              <a:rPr lang="en-US" sz="2600" dirty="0">
                <a:solidFill>
                  <a:schemeClr val="tx2">
                    <a:lumMod val="60000"/>
                    <a:lumOff val="40000"/>
                  </a:schemeClr>
                </a:solidFill>
              </a:rPr>
              <a:t>excellent value </a:t>
            </a:r>
            <a:r>
              <a:rPr lang="en-US" sz="2600" dirty="0"/>
              <a:t>and I would </a:t>
            </a:r>
            <a:r>
              <a:rPr lang="en-US" sz="2600" dirty="0">
                <a:solidFill>
                  <a:schemeClr val="tx2">
                    <a:lumMod val="60000"/>
                    <a:lumOff val="40000"/>
                  </a:schemeClr>
                </a:solidFill>
              </a:rPr>
              <a:t>recommend it to everyone!!"</a:t>
            </a:r>
          </a:p>
          <a:p>
            <a:r>
              <a:rPr lang="en-US" sz="2600" dirty="0"/>
              <a:t>"All speakers were </a:t>
            </a:r>
            <a:r>
              <a:rPr lang="en-US" sz="2600" dirty="0">
                <a:solidFill>
                  <a:schemeClr val="tx2">
                    <a:lumMod val="60000"/>
                    <a:lumOff val="40000"/>
                  </a:schemeClr>
                </a:solidFill>
              </a:rPr>
              <a:t>very knowledgeable </a:t>
            </a:r>
            <a:r>
              <a:rPr lang="en-US" sz="2600" dirty="0"/>
              <a:t>and they addressed many issues that I face every day."</a:t>
            </a:r>
          </a:p>
          <a:p>
            <a:r>
              <a:rPr lang="en-US" sz="2600" dirty="0"/>
              <a:t>"This was an excellent conference for me. I'm taking away some </a:t>
            </a:r>
            <a:r>
              <a:rPr lang="en-US" sz="2600" dirty="0">
                <a:solidFill>
                  <a:schemeClr val="tx2">
                    <a:lumMod val="60000"/>
                    <a:lumOff val="40000"/>
                  </a:schemeClr>
                </a:solidFill>
              </a:rPr>
              <a:t>useful tools</a:t>
            </a:r>
            <a:r>
              <a:rPr lang="en-US" sz="2600" dirty="0" smtClean="0"/>
              <a:t>.“</a:t>
            </a:r>
          </a:p>
          <a:p>
            <a:pPr>
              <a:buNone/>
            </a:pPr>
            <a:endParaRPr lang="en-US" sz="1000" dirty="0"/>
          </a:p>
          <a:p>
            <a:pPr>
              <a:buNone/>
            </a:pPr>
            <a:r>
              <a:rPr lang="en-US" sz="4400" dirty="0" smtClean="0">
                <a:solidFill>
                  <a:schemeClr val="tx2">
                    <a:lumMod val="60000"/>
                    <a:lumOff val="40000"/>
                  </a:schemeClr>
                </a:solidFill>
              </a:rPr>
              <a:t>More information:</a:t>
            </a:r>
          </a:p>
          <a:p>
            <a:pPr>
              <a:buNone/>
            </a:pPr>
            <a:r>
              <a:rPr lang="en-US" sz="3600" dirty="0" smtClean="0">
                <a:hlinkClick r:id="rId3"/>
              </a:rPr>
              <a:t>http://tinyurl.com/pnpsummit</a:t>
            </a:r>
            <a:endParaRPr lang="en-US" sz="3600" dirty="0" smtClean="0"/>
          </a:p>
          <a:p>
            <a:pPr>
              <a:buNone/>
            </a:pPr>
            <a:endParaRPr lang="en-US" sz="2400" dirty="0"/>
          </a:p>
          <a:p>
            <a:r>
              <a:rPr lang="en-US" sz="2900" b="1" dirty="0">
                <a:solidFill>
                  <a:schemeClr val="tx2">
                    <a:lumMod val="60000"/>
                    <a:lumOff val="40000"/>
                  </a:schemeClr>
                </a:solidFill>
              </a:rPr>
              <a:t>Facebook:</a:t>
            </a:r>
            <a:r>
              <a:rPr lang="en-US" sz="2900" dirty="0">
                <a:solidFill>
                  <a:schemeClr val="tx2">
                    <a:lumMod val="60000"/>
                    <a:lumOff val="40000"/>
                  </a:schemeClr>
                </a:solidFill>
              </a:rPr>
              <a:t> </a:t>
            </a:r>
            <a:r>
              <a:rPr lang="en-US" sz="2900" dirty="0"/>
              <a:t>Stay tuned to updates on p&amp;p summit by becoming a fan of p&amp;p summit in Facebook. Click </a:t>
            </a:r>
            <a:r>
              <a:rPr lang="en-US" sz="2900" u="sng" dirty="0">
                <a:hlinkClick r:id="rId4"/>
              </a:rPr>
              <a:t>here</a:t>
            </a:r>
            <a:r>
              <a:rPr lang="en-US" sz="2900" dirty="0"/>
              <a:t> to become a fan.</a:t>
            </a:r>
          </a:p>
          <a:p>
            <a:r>
              <a:rPr lang="en-US" sz="2900" b="1" dirty="0">
                <a:solidFill>
                  <a:schemeClr val="tx2">
                    <a:lumMod val="60000"/>
                    <a:lumOff val="40000"/>
                  </a:schemeClr>
                </a:solidFill>
              </a:rPr>
              <a:t>Digg It: </a:t>
            </a:r>
            <a:r>
              <a:rPr lang="en-US" sz="2900" dirty="0"/>
              <a:t>Show you support, by digging the p&amp;p summit announcement </a:t>
            </a:r>
            <a:r>
              <a:rPr lang="en-US" sz="2900" u="sng" dirty="0">
                <a:hlinkClick r:id="rId5"/>
              </a:rPr>
              <a:t>here</a:t>
            </a:r>
            <a:r>
              <a:rPr lang="en-US" sz="2900" dirty="0"/>
              <a:t>. </a:t>
            </a:r>
          </a:p>
          <a:p>
            <a:r>
              <a:rPr lang="en-US" sz="2900" b="1" dirty="0">
                <a:solidFill>
                  <a:schemeClr val="tx2">
                    <a:lumMod val="60000"/>
                    <a:lumOff val="40000"/>
                  </a:schemeClr>
                </a:solidFill>
              </a:rPr>
              <a:t>Twitter: </a:t>
            </a:r>
            <a:r>
              <a:rPr lang="en-US" sz="2900" dirty="0"/>
              <a:t>In your tweets about p&amp;p summit, please add the tag “#</a:t>
            </a:r>
            <a:r>
              <a:rPr lang="en-US" sz="2900" dirty="0" err="1"/>
              <a:t>pnpsummit</a:t>
            </a:r>
            <a:r>
              <a:rPr lang="en-US" sz="2900" dirty="0"/>
              <a:t>”.</a:t>
            </a:r>
          </a:p>
          <a:p>
            <a:pPr>
              <a:buNone/>
            </a:pPr>
            <a:endParaRPr lang="en-US" sz="2400" dirty="0" smtClean="0"/>
          </a:p>
        </p:txBody>
      </p:sp>
      <p:cxnSp>
        <p:nvCxnSpPr>
          <p:cNvPr id="21" name="Straight Connector 20"/>
          <p:cNvCxnSpPr/>
          <p:nvPr/>
        </p:nvCxnSpPr>
        <p:spPr>
          <a:xfrm>
            <a:off x="5181600" y="3581400"/>
            <a:ext cx="396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181600" y="4419600"/>
            <a:ext cx="39624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p:txBody>
          <a:bodyPr/>
          <a:lstStyle/>
          <a:p>
            <a:r>
              <a:rPr lang="en-US" sz="8000" dirty="0" smtClean="0"/>
              <a:t>question &amp; answer</a:t>
            </a:r>
            <a:endParaRPr lang="en-US" sz="8000"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 Same Side Corner Rectangle 68"/>
          <p:cNvSpPr/>
          <p:nvPr/>
        </p:nvSpPr>
        <p:spPr bwMode="hidden">
          <a:xfrm rot="16200000">
            <a:off x="5943591" y="-1868090"/>
            <a:ext cx="1624012" cy="5360192"/>
          </a:xfrm>
          <a:prstGeom prst="round2SameRect">
            <a:avLst>
              <a:gd name="adj1" fmla="val 50000"/>
              <a:gd name="adj2" fmla="val 0"/>
            </a:avLst>
          </a:prstGeom>
          <a:gradFill flip="none" rotWithShape="1">
            <a:gsLst>
              <a:gs pos="0">
                <a:schemeClr val="accent2"/>
              </a:gs>
              <a:gs pos="24000">
                <a:schemeClr val="accent2">
                  <a:alpha val="65000"/>
                </a:schemeClr>
              </a:gs>
              <a:gs pos="35000">
                <a:schemeClr val="accent2">
                  <a:alpha val="75000"/>
                </a:schemeClr>
              </a:gs>
              <a:gs pos="100000">
                <a:srgbClr val="0270DB">
                  <a:alpha val="0"/>
                </a:srgbClr>
              </a:gs>
            </a:gsLst>
            <a:lin ang="5400000" scaled="1"/>
            <a:tileRect/>
          </a:gradFill>
          <a:ln w="38100">
            <a:noFill/>
            <a:headEnd type="none" w="med" len="med"/>
            <a:tailEnd type="none" w="med" len="med"/>
          </a:ln>
          <a:effectLst/>
          <a:scene3d>
            <a:camera prst="orthographicFront">
              <a:rot lat="0" lon="0" rev="0"/>
            </a:camera>
            <a:lightRig rig="threePt" dir="t">
              <a:rot lat="0" lon="0" rev="9000000"/>
            </a:lightRig>
          </a:scene3d>
          <a:sp3d prstMaterial="flat">
            <a:bevelT w="95250" h="95250"/>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29" name="Rounded Rectangle 28"/>
          <p:cNvSpPr/>
          <p:nvPr/>
        </p:nvSpPr>
        <p:spPr bwMode="auto">
          <a:xfrm>
            <a:off x="162045" y="1788089"/>
            <a:ext cx="429768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9" name="Rounded Rectangle 48"/>
          <p:cNvSpPr/>
          <p:nvPr/>
        </p:nvSpPr>
        <p:spPr bwMode="auto">
          <a:xfrm>
            <a:off x="38219" y="4033358"/>
            <a:ext cx="429768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24" name="Picture 23" descr="TechNet.png"/>
          <p:cNvPicPr>
            <a:picLocks noChangeAspect="1"/>
          </p:cNvPicPr>
          <p:nvPr/>
        </p:nvPicPr>
        <p:blipFill>
          <a:blip r:embed="rId2" cstate="email"/>
          <a:stretch>
            <a:fillRect/>
          </a:stretch>
        </p:blipFill>
        <p:spPr bwMode="black">
          <a:xfrm>
            <a:off x="638175" y="4133526"/>
            <a:ext cx="3624263" cy="738032"/>
          </a:xfrm>
          <a:prstGeom prst="rect">
            <a:avLst/>
          </a:prstGeom>
        </p:spPr>
      </p:pic>
      <p:grpSp>
        <p:nvGrpSpPr>
          <p:cNvPr id="3" name="Group 29"/>
          <p:cNvGrpSpPr/>
          <p:nvPr/>
        </p:nvGrpSpPr>
        <p:grpSpPr>
          <a:xfrm>
            <a:off x="276226" y="2035739"/>
            <a:ext cx="457200" cy="457200"/>
            <a:chOff x="0" y="1400175"/>
            <a:chExt cx="457200" cy="457200"/>
          </a:xfrm>
        </p:grpSpPr>
        <p:sp>
          <p:nvSpPr>
            <p:cNvPr id="31" name="Oval 30"/>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Oval 31"/>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3" name="Oval 32"/>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42" name="Oval 41"/>
          <p:cNvSpPr/>
          <p:nvPr/>
        </p:nvSpPr>
        <p:spPr bwMode="auto">
          <a:xfrm>
            <a:off x="123826" y="1883339"/>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47" name="Rectangle 46"/>
          <p:cNvSpPr/>
          <p:nvPr/>
        </p:nvSpPr>
        <p:spPr>
          <a:xfrm>
            <a:off x="838201" y="2932468"/>
            <a:ext cx="3849547" cy="954107"/>
          </a:xfrm>
          <a:prstGeom prst="rect">
            <a:avLst/>
          </a:prstGeom>
        </p:spPr>
        <p:txBody>
          <a:bodyPr wrap="square">
            <a:spAutoFit/>
          </a:bodyPr>
          <a:lstStyle/>
          <a:p>
            <a:pPr>
              <a:spcBef>
                <a:spcPts val="600"/>
              </a:spcBef>
            </a:pPr>
            <a:r>
              <a:rPr lang="en-US" sz="2000" dirty="0" smtClean="0">
                <a:hlinkClick r:id="rId3"/>
              </a:rPr>
              <a:t>www.microsoft.com/teched</a:t>
            </a:r>
            <a:r>
              <a:rPr lang="en-US" sz="2000" dirty="0" smtClean="0"/>
              <a:t> </a:t>
            </a:r>
          </a:p>
          <a:p>
            <a:pPr marL="0" lvl="1" indent="0">
              <a:lnSpc>
                <a:spcPct val="100000"/>
              </a:lnSpc>
              <a:spcBef>
                <a:spcPts val="0"/>
              </a:spcBef>
              <a:buNone/>
              <a:tabLst>
                <a:tab pos="1828800" algn="l"/>
              </a:tabLst>
            </a:pPr>
            <a:endParaRPr lang="en-US" dirty="0" smtClean="0"/>
          </a:p>
          <a:p>
            <a:pPr marL="0" lvl="1" indent="0">
              <a:lnSpc>
                <a:spcPct val="100000"/>
              </a:lnSpc>
              <a:spcBef>
                <a:spcPts val="0"/>
              </a:spcBef>
              <a:buNone/>
              <a:tabLst>
                <a:tab pos="1828800" algn="l"/>
              </a:tabLst>
            </a:pPr>
            <a:r>
              <a:rPr lang="en-US" dirty="0" smtClean="0"/>
              <a:t>International Content &amp; Community</a:t>
            </a:r>
          </a:p>
        </p:txBody>
      </p:sp>
      <p:sp>
        <p:nvSpPr>
          <p:cNvPr id="48" name="Rectangle 47"/>
          <p:cNvSpPr/>
          <p:nvPr/>
        </p:nvSpPr>
        <p:spPr>
          <a:xfrm>
            <a:off x="714375" y="5000808"/>
            <a:ext cx="3733800" cy="1046440"/>
          </a:xfrm>
          <a:prstGeom prst="rect">
            <a:avLst/>
          </a:prstGeom>
        </p:spPr>
        <p:txBody>
          <a:bodyPr wrap="square">
            <a:spAutoFit/>
          </a:bodyPr>
          <a:lstStyle/>
          <a:p>
            <a:pPr lvl="0">
              <a:spcBef>
                <a:spcPts val="600"/>
              </a:spcBef>
              <a:buSzPct val="120000"/>
              <a:tabLst>
                <a:tab pos="1828800" algn="l"/>
              </a:tabLst>
              <a:defRPr/>
            </a:pPr>
            <a:r>
              <a:rPr lang="en-US" sz="2000" dirty="0" smtClean="0">
                <a:latin typeface="Calibri" pitchFamily="34" charset="0"/>
                <a:hlinkClick r:id="rId4"/>
              </a:rPr>
              <a:t>http://microsoft.com/technet</a:t>
            </a:r>
            <a:r>
              <a:rPr lang="en-US" sz="2400" b="1" dirty="0" smtClean="0">
                <a:latin typeface="Calibri" pitchFamily="34" charset="0"/>
              </a:rPr>
              <a:t>  </a:t>
            </a:r>
            <a:endParaRPr lang="en-US" sz="2400" dirty="0" smtClean="0">
              <a:latin typeface="Calibri" pitchFamily="34" charset="0"/>
            </a:endParaRPr>
          </a:p>
          <a:p>
            <a:pPr marL="0" lvl="1">
              <a:tabLst>
                <a:tab pos="1828800" algn="l"/>
              </a:tabLst>
              <a:defRPr/>
            </a:pPr>
            <a:endParaRPr lang="en-US" dirty="0" smtClean="0">
              <a:latin typeface="Calibri" pitchFamily="34" charset="0"/>
            </a:endParaRPr>
          </a:p>
          <a:p>
            <a:pPr marL="0" lvl="1">
              <a:tabLst>
                <a:tab pos="1828800" algn="l"/>
              </a:tabLst>
              <a:defRPr/>
            </a:pPr>
            <a:r>
              <a:rPr lang="en-US" dirty="0" smtClean="0">
                <a:latin typeface="Calibri" pitchFamily="34" charset="0"/>
              </a:rPr>
              <a:t>Resources for IT Professionals</a:t>
            </a:r>
          </a:p>
        </p:txBody>
      </p:sp>
      <p:pic>
        <p:nvPicPr>
          <p:cNvPr id="25" name="Picture 24" descr="TechEd_online.png"/>
          <p:cNvPicPr>
            <a:picLocks noChangeAspect="1"/>
          </p:cNvPicPr>
          <p:nvPr/>
        </p:nvPicPr>
        <p:blipFill>
          <a:blip r:embed="rId5" cstate="email"/>
          <a:stretch>
            <a:fillRect/>
          </a:stretch>
        </p:blipFill>
        <p:spPr bwMode="black">
          <a:xfrm>
            <a:off x="914401" y="1890728"/>
            <a:ext cx="2409825" cy="1076325"/>
          </a:xfrm>
          <a:prstGeom prst="rect">
            <a:avLst/>
          </a:prstGeom>
        </p:spPr>
      </p:pic>
      <p:sp>
        <p:nvSpPr>
          <p:cNvPr id="22" name="Rounded Rectangle 21"/>
          <p:cNvSpPr/>
          <p:nvPr/>
        </p:nvSpPr>
        <p:spPr bwMode="auto">
          <a:xfrm>
            <a:off x="4488409" y="4033358"/>
            <a:ext cx="429768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27" name="Picture 26" descr="msdn_1inch_rgb.png"/>
          <p:cNvPicPr>
            <a:picLocks noChangeAspect="1"/>
          </p:cNvPicPr>
          <p:nvPr/>
        </p:nvPicPr>
        <p:blipFill>
          <a:blip r:embed="rId6" cstate="email"/>
          <a:stretch>
            <a:fillRect/>
          </a:stretch>
        </p:blipFill>
        <p:spPr bwMode="black">
          <a:xfrm>
            <a:off x="5333790" y="4109558"/>
            <a:ext cx="1857375" cy="942975"/>
          </a:xfrm>
          <a:prstGeom prst="rect">
            <a:avLst/>
          </a:prstGeom>
        </p:spPr>
      </p:pic>
      <p:sp>
        <p:nvSpPr>
          <p:cNvPr id="28" name="Rectangle 27"/>
          <p:cNvSpPr/>
          <p:nvPr/>
        </p:nvSpPr>
        <p:spPr>
          <a:xfrm>
            <a:off x="5333790" y="5000808"/>
            <a:ext cx="3352800" cy="1046440"/>
          </a:xfrm>
          <a:prstGeom prst="rect">
            <a:avLst/>
          </a:prstGeom>
        </p:spPr>
        <p:txBody>
          <a:bodyPr wrap="square">
            <a:spAutoFit/>
          </a:bodyPr>
          <a:lstStyle/>
          <a:p>
            <a:pPr>
              <a:spcBef>
                <a:spcPts val="600"/>
              </a:spcBef>
              <a:tabLst>
                <a:tab pos="1828800" algn="l"/>
              </a:tabLst>
            </a:pPr>
            <a:r>
              <a:rPr lang="en-US" sz="2000" dirty="0" smtClean="0">
                <a:hlinkClick r:id="rId7"/>
              </a:rPr>
              <a:t>http://microsoft.com/msdn</a:t>
            </a:r>
            <a:r>
              <a:rPr lang="en-US" sz="2400" b="1" dirty="0" smtClean="0"/>
              <a:t>  </a:t>
            </a:r>
            <a:endParaRPr lang="en-US" sz="2400" dirty="0" smtClean="0"/>
          </a:p>
          <a:p>
            <a:pPr marL="0" lvl="1" indent="0">
              <a:lnSpc>
                <a:spcPct val="100000"/>
              </a:lnSpc>
              <a:spcBef>
                <a:spcPts val="0"/>
              </a:spcBef>
              <a:buNone/>
              <a:tabLst>
                <a:tab pos="1828800" algn="l"/>
              </a:tabLst>
            </a:pPr>
            <a:endParaRPr lang="en-US" dirty="0" smtClean="0"/>
          </a:p>
          <a:p>
            <a:pPr marL="0" lvl="1" indent="0">
              <a:lnSpc>
                <a:spcPct val="100000"/>
              </a:lnSpc>
              <a:spcBef>
                <a:spcPts val="0"/>
              </a:spcBef>
              <a:buNone/>
              <a:tabLst>
                <a:tab pos="1828800" algn="l"/>
              </a:tabLst>
            </a:pPr>
            <a:r>
              <a:rPr lang="en-US" dirty="0" smtClean="0"/>
              <a:t>Resources for Developers</a:t>
            </a:r>
          </a:p>
        </p:txBody>
      </p:sp>
      <p:grpSp>
        <p:nvGrpSpPr>
          <p:cNvPr id="4" name="Group 29"/>
          <p:cNvGrpSpPr/>
          <p:nvPr/>
        </p:nvGrpSpPr>
        <p:grpSpPr>
          <a:xfrm>
            <a:off x="152400" y="4285108"/>
            <a:ext cx="457200" cy="457200"/>
            <a:chOff x="0" y="1400175"/>
            <a:chExt cx="457200" cy="457200"/>
          </a:xfrm>
        </p:grpSpPr>
        <p:sp>
          <p:nvSpPr>
            <p:cNvPr id="38" name="Oval 37"/>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9" name="Oval 38"/>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0" name="Oval 39"/>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41" name="Oval 40"/>
          <p:cNvSpPr/>
          <p:nvPr/>
        </p:nvSpPr>
        <p:spPr bwMode="auto">
          <a:xfrm>
            <a:off x="0" y="4190583"/>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grpSp>
        <p:nvGrpSpPr>
          <p:cNvPr id="5" name="Group 43"/>
          <p:cNvGrpSpPr/>
          <p:nvPr/>
        </p:nvGrpSpPr>
        <p:grpSpPr>
          <a:xfrm>
            <a:off x="4676775" y="4285108"/>
            <a:ext cx="457200" cy="457200"/>
            <a:chOff x="0" y="1400175"/>
            <a:chExt cx="457200" cy="457200"/>
          </a:xfrm>
        </p:grpSpPr>
        <p:sp>
          <p:nvSpPr>
            <p:cNvPr id="45" name="Oval 44"/>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Oval 45"/>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0" name="Oval 49"/>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51" name="Oval 50"/>
          <p:cNvSpPr/>
          <p:nvPr/>
        </p:nvSpPr>
        <p:spPr bwMode="auto">
          <a:xfrm>
            <a:off x="4524375" y="4132708"/>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35" name="Rounded Rectangle 34"/>
          <p:cNvSpPr/>
          <p:nvPr/>
        </p:nvSpPr>
        <p:spPr bwMode="auto">
          <a:xfrm>
            <a:off x="4612235" y="1788089"/>
            <a:ext cx="429768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grpSp>
        <p:nvGrpSpPr>
          <p:cNvPr id="6" name="Group 29"/>
          <p:cNvGrpSpPr/>
          <p:nvPr/>
        </p:nvGrpSpPr>
        <p:grpSpPr>
          <a:xfrm>
            <a:off x="4761141" y="2035739"/>
            <a:ext cx="457200" cy="457200"/>
            <a:chOff x="0" y="1400175"/>
            <a:chExt cx="457200" cy="457200"/>
          </a:xfrm>
        </p:grpSpPr>
        <p:sp>
          <p:nvSpPr>
            <p:cNvPr id="37" name="Oval 36"/>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Oval 42"/>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Oval 43"/>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52" name="Oval 51"/>
          <p:cNvSpPr/>
          <p:nvPr/>
        </p:nvSpPr>
        <p:spPr bwMode="auto">
          <a:xfrm>
            <a:off x="4608741" y="1883339"/>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57" name="Rectangle 56"/>
          <p:cNvSpPr/>
          <p:nvPr/>
        </p:nvSpPr>
        <p:spPr>
          <a:xfrm>
            <a:off x="4629873" y="2932468"/>
            <a:ext cx="4514127" cy="954107"/>
          </a:xfrm>
          <a:prstGeom prst="rect">
            <a:avLst/>
          </a:prstGeom>
        </p:spPr>
        <p:txBody>
          <a:bodyPr wrap="square">
            <a:spAutoFit/>
          </a:bodyPr>
          <a:lstStyle/>
          <a:p>
            <a:pPr>
              <a:spcBef>
                <a:spcPts val="600"/>
              </a:spcBef>
            </a:pPr>
            <a:r>
              <a:rPr lang="en-US" sz="2000" dirty="0" smtClean="0">
                <a:hlinkClick r:id="rId8"/>
              </a:rPr>
              <a:t>www.microsoft.com/learning</a:t>
            </a:r>
            <a:r>
              <a:rPr lang="en-US" sz="2000" dirty="0" smtClean="0"/>
              <a:t>  </a:t>
            </a:r>
          </a:p>
          <a:p>
            <a:pPr marL="0" lvl="1" indent="0">
              <a:lnSpc>
                <a:spcPct val="100000"/>
              </a:lnSpc>
              <a:spcBef>
                <a:spcPts val="0"/>
              </a:spcBef>
              <a:buNone/>
              <a:tabLst>
                <a:tab pos="1828800" algn="l"/>
              </a:tabLst>
            </a:pPr>
            <a:endParaRPr lang="en-US" dirty="0" smtClean="0"/>
          </a:p>
          <a:p>
            <a:r>
              <a:rPr lang="en-US" dirty="0" smtClean="0"/>
              <a:t>Microsoft Certification &amp; Training Resources</a:t>
            </a:r>
            <a:endParaRPr lang="en-US" dirty="0"/>
          </a:p>
        </p:txBody>
      </p:sp>
      <p:sp>
        <p:nvSpPr>
          <p:cNvPr id="54" name="Title 1"/>
          <p:cNvSpPr>
            <a:spLocks noGrp="1"/>
          </p:cNvSpPr>
          <p:nvPr>
            <p:ph type="title"/>
          </p:nvPr>
        </p:nvSpPr>
        <p:spPr/>
        <p:txBody>
          <a:bodyPr vert="horz" wrap="square" lIns="0" tIns="0" rIns="0" bIns="0" rtlCol="0" anchor="t">
            <a:spAutoFit/>
          </a:bodyPr>
          <a:lstStyle/>
          <a:p>
            <a:r>
              <a:rPr dirty="0"/>
              <a:t>Resources</a:t>
            </a:r>
          </a:p>
        </p:txBody>
      </p:sp>
      <p:grpSp>
        <p:nvGrpSpPr>
          <p:cNvPr id="58" name="Group 57"/>
          <p:cNvGrpSpPr/>
          <p:nvPr/>
        </p:nvGrpSpPr>
        <p:grpSpPr bwMode="black">
          <a:xfrm>
            <a:off x="5457616" y="1844428"/>
            <a:ext cx="3477054" cy="771334"/>
            <a:chOff x="5561787" y="0"/>
            <a:chExt cx="3477054" cy="771334"/>
          </a:xfrm>
        </p:grpSpPr>
        <p:pic>
          <p:nvPicPr>
            <p:cNvPr id="56" name="Picture 55" descr="ms_Learning_w.eps"/>
            <p:cNvPicPr>
              <a:picLocks noChangeAspect="1"/>
            </p:cNvPicPr>
            <p:nvPr/>
          </p:nvPicPr>
          <p:blipFill>
            <a:blip r:embed="rId9" cstate="email"/>
            <a:srcRect l="51467"/>
            <a:stretch>
              <a:fillRect/>
            </a:stretch>
          </p:blipFill>
          <p:spPr bwMode="black">
            <a:xfrm>
              <a:off x="7257327" y="0"/>
              <a:ext cx="1781514" cy="771334"/>
            </a:xfrm>
            <a:prstGeom prst="rect">
              <a:avLst/>
            </a:prstGeom>
          </p:spPr>
        </p:pic>
        <p:pic>
          <p:nvPicPr>
            <p:cNvPr id="1026" name="Picture 2" descr="C:\Documents and Settings\Pennie\My Documents\ACERDATA (D)\Pennie's documents\MS Image\Boxshot_Logo\MICROSOFT\Microsoft Logo wht shadow.png"/>
            <p:cNvPicPr>
              <a:picLocks noChangeAspect="1" noChangeArrowheads="1"/>
            </p:cNvPicPr>
            <p:nvPr/>
          </p:nvPicPr>
          <p:blipFill>
            <a:blip r:embed="rId10" cstate="email"/>
            <a:srcRect/>
            <a:stretch>
              <a:fillRect/>
            </a:stretch>
          </p:blipFill>
          <p:spPr bwMode="black">
            <a:xfrm>
              <a:off x="5561787" y="254642"/>
              <a:ext cx="1693646" cy="312516"/>
            </a:xfrm>
            <a:prstGeom prst="rect">
              <a:avLst/>
            </a:prstGeom>
            <a:noFill/>
          </p:spPr>
        </p:pic>
      </p:grpSp>
      <p:sp>
        <p:nvSpPr>
          <p:cNvPr id="53" name="Rectangle 52"/>
          <p:cNvSpPr/>
          <p:nvPr/>
        </p:nvSpPr>
        <p:spPr bwMode="auto">
          <a:xfrm>
            <a:off x="-2298032" y="-1"/>
            <a:ext cx="2141623" cy="3962401"/>
          </a:xfrm>
          <a:prstGeom prst="rect">
            <a:avLst/>
          </a:prstGeom>
          <a:ln w="38100">
            <a:solidFill>
              <a:srgbClr val="FFFF00"/>
            </a:solidFill>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r>
              <a:rPr lang="en-US" sz="2400" b="1" dirty="0" smtClean="0"/>
              <a:t>Required Slide</a:t>
            </a:r>
            <a:endParaRPr lang="en-US" sz="2400" b="1" dirty="0" smtClean="0">
              <a:solidFill>
                <a:srgbClr val="FFFFFF"/>
              </a:solidFill>
              <a:effectLst>
                <a:outerShdw blurRad="38100" dist="38100" dir="2700000" algn="tl">
                  <a:srgbClr val="000000">
                    <a:alpha val="43137"/>
                  </a:srgbClr>
                </a:outerShdw>
              </a:effectLst>
            </a:endParaRPr>
          </a:p>
          <a:p>
            <a:pPr defTabSz="914099" fontAlgn="base">
              <a:spcBef>
                <a:spcPct val="0"/>
              </a:spcBef>
              <a:spcAft>
                <a:spcPct val="0"/>
              </a:spcAft>
            </a:pPr>
            <a:r>
              <a:rPr lang="en-US" sz="2000" b="1" dirty="0" smtClean="0">
                <a:solidFill>
                  <a:schemeClr val="accent5"/>
                </a:solidFill>
              </a:rPr>
              <a:t>Speakers, </a:t>
            </a:r>
          </a:p>
          <a:p>
            <a:r>
              <a:rPr lang="en-US" dirty="0" smtClean="0"/>
              <a:t>TechEd 2009 is not producing </a:t>
            </a:r>
          </a:p>
          <a:p>
            <a:r>
              <a:rPr lang="en-US" dirty="0" smtClean="0"/>
              <a:t>a DVD. Please announce that </a:t>
            </a:r>
          </a:p>
          <a:p>
            <a:r>
              <a:rPr lang="en-US" dirty="0" smtClean="0"/>
              <a:t>attendees can </a:t>
            </a:r>
            <a:r>
              <a:rPr lang="en-US" b="1" dirty="0" smtClean="0"/>
              <a:t>access session </a:t>
            </a:r>
            <a:endParaRPr lang="en-US" dirty="0" smtClean="0"/>
          </a:p>
          <a:p>
            <a:r>
              <a:rPr lang="en-US" b="1" dirty="0" smtClean="0"/>
              <a:t>recordings from Tech-Ed website.  These will only be available after the event.</a:t>
            </a:r>
            <a:endParaRPr lang="en-US" dirty="0"/>
          </a:p>
        </p:txBody>
      </p:sp>
      <p:sp>
        <p:nvSpPr>
          <p:cNvPr id="68" name="Rectangle 67"/>
          <p:cNvSpPr/>
          <p:nvPr/>
        </p:nvSpPr>
        <p:spPr>
          <a:xfrm>
            <a:off x="4417869" y="300104"/>
            <a:ext cx="4440381" cy="923330"/>
          </a:xfrm>
          <a:prstGeom prst="rect">
            <a:avLst/>
          </a:prstGeom>
        </p:spPr>
        <p:txBody>
          <a:bodyPr wrap="square">
            <a:spAutoFit/>
          </a:bodyPr>
          <a:lstStyle/>
          <a:p>
            <a:pPr marL="0" lvl="1" indent="0">
              <a:lnSpc>
                <a:spcPct val="100000"/>
              </a:lnSpc>
              <a:spcBef>
                <a:spcPts val="0"/>
              </a:spcBef>
              <a:buNone/>
              <a:tabLst>
                <a:tab pos="1828800" algn="l"/>
              </a:tabLst>
            </a:pPr>
            <a:r>
              <a:rPr lang="en-US" dirty="0" err="1" smtClean="0"/>
              <a:t>Tech</a:t>
            </a:r>
            <a:r>
              <a:rPr lang="en-US" dirty="0" err="1" smtClean="0">
                <a:latin typeface="Segoe"/>
              </a:rPr>
              <a:t>·Ed</a:t>
            </a:r>
            <a:r>
              <a:rPr lang="en-US" dirty="0" smtClean="0">
                <a:latin typeface="Segoe"/>
              </a:rPr>
              <a:t> Africa 2009 sessions will be made available for download  the week after the event from:  </a:t>
            </a:r>
            <a:r>
              <a:rPr lang="en-US" dirty="0" smtClean="0">
                <a:latin typeface="Segoe"/>
                <a:hlinkClick r:id="rId11"/>
              </a:rPr>
              <a:t>www.tech-ed.co.za</a:t>
            </a:r>
            <a:endParaRPr lang="en-US" dirty="0"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000"/>
                            </p:stCondLst>
                            <p:childTnLst>
                              <p:par>
                                <p:cTn id="14" presetID="10" presetClass="exit" presetSubtype="0" fill="hold" grpId="1" nodeType="afterEffect">
                                  <p:stCondLst>
                                    <p:cond delay="200"/>
                                  </p:stCondLst>
                                  <p:childTnLst>
                                    <p:animEffect transition="out" filter="fade">
                                      <p:cBhvr>
                                        <p:cTn id="15" dur="2000"/>
                                        <p:tgtEl>
                                          <p:spTgt spid="42"/>
                                        </p:tgtEl>
                                      </p:cBhvr>
                                    </p:animEffect>
                                    <p:set>
                                      <p:cBhvr>
                                        <p:cTn id="16" dur="1" fill="hold">
                                          <p:stCondLst>
                                            <p:cond delay="1999"/>
                                          </p:stCondLst>
                                        </p:cTn>
                                        <p:tgtEl>
                                          <p:spTgt spid="42"/>
                                        </p:tgtEl>
                                        <p:attrNameLst>
                                          <p:attrName>style.visibility</p:attrName>
                                        </p:attrNameLst>
                                      </p:cBhvr>
                                      <p:to>
                                        <p:strVal val="hidden"/>
                                      </p:to>
                                    </p:set>
                                  </p:childTnLst>
                                </p:cTn>
                              </p:par>
                            </p:childTnLst>
                          </p:cTn>
                        </p:par>
                        <p:par>
                          <p:cTn id="17" fill="hold">
                            <p:stCondLst>
                              <p:cond delay="3200"/>
                            </p:stCondLst>
                            <p:childTnLst>
                              <p:par>
                                <p:cTn id="18" presetID="1" presetClass="entr" presetSubtype="0"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par>
                          <p:cTn id="22" fill="hold">
                            <p:stCondLst>
                              <p:cond delay="3200"/>
                            </p:stCondLst>
                            <p:childTnLst>
                              <p:par>
                                <p:cTn id="23" presetID="10" presetClass="exit" presetSubtype="0" fill="hold" grpId="1" nodeType="afterEffect">
                                  <p:stCondLst>
                                    <p:cond delay="200"/>
                                  </p:stCondLst>
                                  <p:childTnLst>
                                    <p:animEffect transition="out" filter="fade">
                                      <p:cBhvr>
                                        <p:cTn id="24" dur="2000"/>
                                        <p:tgtEl>
                                          <p:spTgt spid="41"/>
                                        </p:tgtEl>
                                      </p:cBhvr>
                                    </p:animEffect>
                                    <p:set>
                                      <p:cBhvr>
                                        <p:cTn id="25" dur="1" fill="hold">
                                          <p:stCondLst>
                                            <p:cond delay="1999"/>
                                          </p:stCondLst>
                                        </p:cTn>
                                        <p:tgtEl>
                                          <p:spTgt spid="41"/>
                                        </p:tgtEl>
                                        <p:attrNameLst>
                                          <p:attrName>style.visibility</p:attrName>
                                        </p:attrNameLst>
                                      </p:cBhvr>
                                      <p:to>
                                        <p:strVal val="hidden"/>
                                      </p:to>
                                    </p:set>
                                  </p:childTnLst>
                                </p:cTn>
                              </p:par>
                            </p:childTnLst>
                          </p:cTn>
                        </p:par>
                        <p:par>
                          <p:cTn id="26" fill="hold">
                            <p:stCondLst>
                              <p:cond delay="5400"/>
                            </p:stCondLst>
                            <p:childTnLst>
                              <p:par>
                                <p:cTn id="27" presetID="1" presetClass="entr" presetSubtype="0"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5400"/>
                            </p:stCondLst>
                            <p:childTnLst>
                              <p:par>
                                <p:cTn id="32" presetID="10" presetClass="exit" presetSubtype="0" fill="hold" grpId="1" nodeType="afterEffect">
                                  <p:stCondLst>
                                    <p:cond delay="200"/>
                                  </p:stCondLst>
                                  <p:childTnLst>
                                    <p:animEffect transition="out" filter="fade">
                                      <p:cBhvr>
                                        <p:cTn id="33" dur="2000"/>
                                        <p:tgtEl>
                                          <p:spTgt spid="51"/>
                                        </p:tgtEl>
                                      </p:cBhvr>
                                    </p:animEffect>
                                    <p:set>
                                      <p:cBhvr>
                                        <p:cTn id="34" dur="1" fill="hold">
                                          <p:stCondLst>
                                            <p:cond delay="1999"/>
                                          </p:stCondLst>
                                        </p:cTn>
                                        <p:tgtEl>
                                          <p:spTgt spid="51"/>
                                        </p:tgtEl>
                                        <p:attrNameLst>
                                          <p:attrName>style.visibility</p:attrName>
                                        </p:attrNameLst>
                                      </p:cBhvr>
                                      <p:to>
                                        <p:strVal val="hidden"/>
                                      </p:to>
                                    </p:set>
                                  </p:childTnLst>
                                </p:cTn>
                              </p:par>
                            </p:childTnLst>
                          </p:cTn>
                        </p:par>
                        <p:par>
                          <p:cTn id="35" fill="hold">
                            <p:stCondLst>
                              <p:cond delay="7600"/>
                            </p:stCondLst>
                            <p:childTnLst>
                              <p:par>
                                <p:cTn id="36" presetID="1" presetClass="entr" presetSubtype="0"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par>
                          <p:cTn id="40" fill="hold">
                            <p:stCondLst>
                              <p:cond delay="7600"/>
                            </p:stCondLst>
                            <p:childTnLst>
                              <p:par>
                                <p:cTn id="41" presetID="10" presetClass="exit" presetSubtype="0" fill="hold" grpId="1" nodeType="afterEffect">
                                  <p:stCondLst>
                                    <p:cond delay="200"/>
                                  </p:stCondLst>
                                  <p:childTnLst>
                                    <p:animEffect transition="out" filter="fade">
                                      <p:cBhvr>
                                        <p:cTn id="42" dur="2000"/>
                                        <p:tgtEl>
                                          <p:spTgt spid="52"/>
                                        </p:tgtEl>
                                      </p:cBhvr>
                                    </p:animEffect>
                                    <p:set>
                                      <p:cBhvr>
                                        <p:cTn id="43" dur="1" fill="hold">
                                          <p:stCondLst>
                                            <p:cond delay="1999"/>
                                          </p:stCondLst>
                                        </p:cTn>
                                        <p:tgtEl>
                                          <p:spTgt spid="5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1" nodeType="clickEffect">
                                  <p:stCondLst>
                                    <p:cond delay="0"/>
                                  </p:stCondLst>
                                  <p:childTnLst>
                                    <p:set>
                                      <p:cBhvr>
                                        <p:cTn id="47" dur="1" fill="hold">
                                          <p:stCondLst>
                                            <p:cond delay="0"/>
                                          </p:stCondLst>
                                        </p:cTn>
                                        <p:tgtEl>
                                          <p:spTgt spid="69"/>
                                        </p:tgtEl>
                                        <p:attrNameLst>
                                          <p:attrName>style.visibility</p:attrName>
                                        </p:attrNameLst>
                                      </p:cBhvr>
                                      <p:to>
                                        <p:strVal val="visible"/>
                                      </p:to>
                                    </p:set>
                                    <p:anim calcmode="lin" valueType="num">
                                      <p:cBhvr additive="base">
                                        <p:cTn id="48" dur="500" fill="hold"/>
                                        <p:tgtEl>
                                          <p:spTgt spid="69"/>
                                        </p:tgtEl>
                                        <p:attrNameLst>
                                          <p:attrName>ppt_x</p:attrName>
                                        </p:attrNameLst>
                                      </p:cBhvr>
                                      <p:tavLst>
                                        <p:tav tm="0">
                                          <p:val>
                                            <p:strVal val="1+#ppt_w/2"/>
                                          </p:val>
                                        </p:tav>
                                        <p:tav tm="100000">
                                          <p:val>
                                            <p:strVal val="#ppt_x"/>
                                          </p:val>
                                        </p:tav>
                                      </p:tavLst>
                                    </p:anim>
                                    <p:anim calcmode="lin" valueType="num">
                                      <p:cBhvr additive="base">
                                        <p:cTn id="49"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42" grpId="0" animBg="1"/>
      <p:bldP spid="42" grpId="1" animBg="1"/>
      <p:bldP spid="41" grpId="0" animBg="1"/>
      <p:bldP spid="41" grpId="1" animBg="1"/>
      <p:bldP spid="51" grpId="0" animBg="1"/>
      <p:bldP spid="51" grpId="1" animBg="1"/>
      <p:bldP spid="52" grpId="0" animBg="1"/>
      <p:bldP spid="52" grpId="1"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smtClean="0"/>
              <a:t>Related Content</a:t>
            </a:r>
            <a:endParaRPr lang="en-US" dirty="0"/>
          </a:p>
        </p:txBody>
      </p:sp>
      <p:sp>
        <p:nvSpPr>
          <p:cNvPr id="17" name="Content Placeholder 16"/>
          <p:cNvSpPr>
            <a:spLocks noGrp="1"/>
          </p:cNvSpPr>
          <p:nvPr>
            <p:ph sz="quarter" idx="10"/>
          </p:nvPr>
        </p:nvSpPr>
        <p:spPr/>
        <p:txBody>
          <a:bodyPr/>
          <a:lstStyle/>
          <a:p>
            <a:r>
              <a:rPr smtClean="0"/>
              <a:t>Breakout Sessions (session codes and titles)</a:t>
            </a:r>
          </a:p>
        </p:txBody>
      </p:sp>
      <p:sp>
        <p:nvSpPr>
          <p:cNvPr id="18" name="Content Placeholder 17"/>
          <p:cNvSpPr>
            <a:spLocks noGrp="1"/>
          </p:cNvSpPr>
          <p:nvPr>
            <p:ph sz="quarter" idx="11"/>
          </p:nvPr>
        </p:nvSpPr>
        <p:spPr/>
        <p:txBody>
          <a:bodyPr/>
          <a:lstStyle/>
          <a:p>
            <a:pPr>
              <a:defRPr/>
            </a:pPr>
            <a:r>
              <a:rPr dirty="0" smtClean="0"/>
              <a:t>Whiteboard Sessions (session codes and titles)</a:t>
            </a:r>
          </a:p>
        </p:txBody>
      </p:sp>
      <p:sp>
        <p:nvSpPr>
          <p:cNvPr id="19" name="Content Placeholder 18"/>
          <p:cNvSpPr>
            <a:spLocks noGrp="1"/>
          </p:cNvSpPr>
          <p:nvPr>
            <p:ph sz="quarter" idx="12"/>
          </p:nvPr>
        </p:nvSpPr>
        <p:spPr/>
        <p:txBody>
          <a:bodyPr/>
          <a:lstStyle/>
          <a:p>
            <a:r>
              <a:rPr dirty="0" smtClean="0"/>
              <a:t>Hands-on Labs (session codes and titles)</a:t>
            </a:r>
          </a:p>
        </p:txBody>
      </p:sp>
      <p:sp>
        <p:nvSpPr>
          <p:cNvPr id="8" name="Rectangle 7"/>
          <p:cNvSpPr/>
          <p:nvPr/>
        </p:nvSpPr>
        <p:spPr bwMode="auto">
          <a:xfrm>
            <a:off x="-2298032" y="0"/>
            <a:ext cx="2141623" cy="3435927"/>
          </a:xfrm>
          <a:prstGeom prst="rect">
            <a:avLst/>
          </a:prstGeom>
          <a:ln w="38100">
            <a:solidFill>
              <a:srgbClr val="FFFF00"/>
            </a:solidFill>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r>
              <a:rPr lang="en-US" sz="2400" b="1" dirty="0" smtClean="0"/>
              <a:t>Required Slide</a:t>
            </a:r>
            <a:endParaRPr lang="en-US" sz="2400" b="1" dirty="0" smtClean="0">
              <a:solidFill>
                <a:srgbClr val="FFFFFF"/>
              </a:solidFill>
              <a:effectLst>
                <a:outerShdw blurRad="38100" dist="38100" dir="2700000" algn="tl">
                  <a:srgbClr val="000000">
                    <a:alpha val="43137"/>
                  </a:srgbClr>
                </a:outerShdw>
              </a:effectLst>
            </a:endParaRPr>
          </a:p>
          <a:p>
            <a:pPr defTabSz="914099" fontAlgn="base">
              <a:spcBef>
                <a:spcPct val="0"/>
              </a:spcBef>
              <a:spcAft>
                <a:spcPct val="0"/>
              </a:spcAft>
            </a:pPr>
            <a:r>
              <a:rPr lang="en-US" sz="2000" b="1" dirty="0" smtClean="0">
                <a:solidFill>
                  <a:schemeClr val="accent5"/>
                </a:solidFill>
              </a:rPr>
              <a:t>Speakers, </a:t>
            </a:r>
          </a:p>
          <a:p>
            <a:pPr defTabSz="914099" fontAlgn="base">
              <a:spcBef>
                <a:spcPct val="0"/>
              </a:spcBef>
              <a:spcAft>
                <a:spcPct val="0"/>
              </a:spcAft>
            </a:pPr>
            <a:r>
              <a:rPr lang="en-US" dirty="0" smtClean="0"/>
              <a:t>please list the Breakout Sessions, </a:t>
            </a:r>
            <a:br>
              <a:rPr lang="en-US" dirty="0" smtClean="0"/>
            </a:br>
            <a:r>
              <a:rPr lang="en-US" dirty="0" smtClean="0"/>
              <a:t>TLC Interactive Theaters and Labs </a:t>
            </a:r>
            <a:br>
              <a:rPr lang="en-US" dirty="0" smtClean="0"/>
            </a:br>
            <a:r>
              <a:rPr lang="en-US" dirty="0" smtClean="0"/>
              <a:t>that are related to your session.  Any queries, please check with your  Track Owner.</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smtClean="0"/>
              <a:t>Track Resources</a:t>
            </a:r>
            <a:endParaRPr lang="en-US" dirty="0"/>
          </a:p>
        </p:txBody>
      </p:sp>
      <p:sp>
        <p:nvSpPr>
          <p:cNvPr id="26" name="Content Placeholder 25"/>
          <p:cNvSpPr>
            <a:spLocks noGrp="1"/>
          </p:cNvSpPr>
          <p:nvPr>
            <p:ph sz="quarter" idx="10"/>
          </p:nvPr>
        </p:nvSpPr>
        <p:spPr/>
        <p:txBody>
          <a:bodyPr/>
          <a:lstStyle/>
          <a:p>
            <a:r>
              <a:rPr smtClean="0"/>
              <a:t>Resource 1</a:t>
            </a:r>
            <a:endParaRPr lang="en-US" dirty="0"/>
          </a:p>
        </p:txBody>
      </p:sp>
      <p:sp>
        <p:nvSpPr>
          <p:cNvPr id="27" name="Content Placeholder 26"/>
          <p:cNvSpPr>
            <a:spLocks noGrp="1"/>
          </p:cNvSpPr>
          <p:nvPr>
            <p:ph sz="quarter" idx="11"/>
          </p:nvPr>
        </p:nvSpPr>
        <p:spPr/>
        <p:txBody>
          <a:bodyPr/>
          <a:lstStyle/>
          <a:p>
            <a:r>
              <a:rPr/>
              <a:t>Resource </a:t>
            </a:r>
            <a:r>
              <a:rPr smtClean="0"/>
              <a:t>2</a:t>
            </a:r>
            <a:endParaRPr/>
          </a:p>
        </p:txBody>
      </p:sp>
      <p:sp>
        <p:nvSpPr>
          <p:cNvPr id="28" name="Content Placeholder 27"/>
          <p:cNvSpPr>
            <a:spLocks noGrp="1"/>
          </p:cNvSpPr>
          <p:nvPr>
            <p:ph sz="quarter" idx="12"/>
          </p:nvPr>
        </p:nvSpPr>
        <p:spPr/>
        <p:txBody>
          <a:bodyPr/>
          <a:lstStyle/>
          <a:p>
            <a:r>
              <a:rPr/>
              <a:t>Resource </a:t>
            </a:r>
            <a:r>
              <a:rPr smtClean="0"/>
              <a:t>3</a:t>
            </a:r>
            <a:endParaRPr/>
          </a:p>
        </p:txBody>
      </p:sp>
      <p:sp>
        <p:nvSpPr>
          <p:cNvPr id="29" name="Content Placeholder 28"/>
          <p:cNvSpPr>
            <a:spLocks noGrp="1"/>
          </p:cNvSpPr>
          <p:nvPr>
            <p:ph sz="quarter" idx="13"/>
          </p:nvPr>
        </p:nvSpPr>
        <p:spPr/>
        <p:txBody>
          <a:bodyPr/>
          <a:lstStyle/>
          <a:p>
            <a:r>
              <a:rPr/>
              <a:t>Resource </a:t>
            </a:r>
            <a:r>
              <a:rPr smtClean="0"/>
              <a:t>4</a:t>
            </a:r>
            <a:endParaRPr/>
          </a:p>
        </p:txBody>
      </p:sp>
      <p:sp>
        <p:nvSpPr>
          <p:cNvPr id="8" name="Rectangle 7"/>
          <p:cNvSpPr/>
          <p:nvPr/>
        </p:nvSpPr>
        <p:spPr bwMode="auto">
          <a:xfrm>
            <a:off x="-2298032" y="-1"/>
            <a:ext cx="2141623" cy="2587752"/>
          </a:xfrm>
          <a:prstGeom prst="rect">
            <a:avLst/>
          </a:prstGeom>
          <a:ln w="38100">
            <a:solidFill>
              <a:srgbClr val="FFFF00"/>
            </a:solidFill>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r>
              <a:rPr lang="en-US" sz="2400" b="1" dirty="0" smtClean="0"/>
              <a:t>Required Slide</a:t>
            </a:r>
          </a:p>
          <a:p>
            <a:pPr defTabSz="914099" fontAlgn="base">
              <a:spcBef>
                <a:spcPct val="0"/>
              </a:spcBef>
              <a:spcAft>
                <a:spcPct val="0"/>
              </a:spcAft>
            </a:pPr>
            <a:r>
              <a:rPr lang="en-US" b="1" dirty="0" smtClean="0">
                <a:solidFill>
                  <a:schemeClr val="accent5"/>
                </a:solidFill>
              </a:rPr>
              <a:t>Track Owners</a:t>
            </a:r>
            <a:r>
              <a:rPr lang="en-US" dirty="0" smtClean="0"/>
              <a:t> to provide guidance.</a:t>
            </a:r>
          </a:p>
          <a:p>
            <a:pPr defTabSz="914099" fontAlgn="base">
              <a:spcBef>
                <a:spcPct val="0"/>
              </a:spcBef>
              <a:spcAft>
                <a:spcPct val="0"/>
              </a:spcAft>
            </a:pPr>
            <a:r>
              <a:rPr lang="en-US" dirty="0" smtClean="0"/>
              <a:t>Please address any queries to your track owners.</a:t>
            </a:r>
            <a:endParaRPr lang="en-US" sz="1600" dirty="0" smtClean="0">
              <a:solidFill>
                <a:srgbClr val="FFFFFF"/>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idx="1"/>
          </p:nvPr>
        </p:nvSpPr>
        <p:spPr>
          <a:xfrm>
            <a:off x="381000" y="1141938"/>
            <a:ext cx="8382000" cy="5335062"/>
          </a:xfrm>
        </p:spPr>
        <p:txBody>
          <a:bodyPr vert="horz" lIns="0" tIns="0" rIns="0" bIns="0" rtlCol="0">
            <a:noAutofit/>
          </a:bodyPr>
          <a:lstStyle/>
          <a:p>
            <a:r>
              <a:rPr sz="2800" dirty="0" smtClean="0"/>
              <a:t>What Is Prism and What Does It Do?</a:t>
            </a:r>
          </a:p>
          <a:p>
            <a:pPr lvl="1"/>
            <a:r>
              <a:rPr dirty="0" smtClean="0"/>
              <a:t>Client Application Challenges</a:t>
            </a:r>
          </a:p>
          <a:p>
            <a:pPr lvl="1"/>
            <a:r>
              <a:rPr dirty="0" smtClean="0"/>
              <a:t>What’s In The Box?</a:t>
            </a:r>
            <a:br>
              <a:rPr dirty="0" smtClean="0"/>
            </a:br>
            <a:endParaRPr dirty="0" smtClean="0"/>
          </a:p>
          <a:p>
            <a:r>
              <a:rPr sz="2800" dirty="0" smtClean="0"/>
              <a:t>Modularity Patterns</a:t>
            </a:r>
          </a:p>
          <a:p>
            <a:r>
              <a:rPr sz="2800" dirty="0" smtClean="0"/>
              <a:t>UI </a:t>
            </a:r>
            <a:r>
              <a:rPr lang="en-US" sz="2800" dirty="0" smtClean="0"/>
              <a:t>Layout &amp; </a:t>
            </a:r>
            <a:r>
              <a:rPr sz="2800" dirty="0" smtClean="0"/>
              <a:t>Composition Patterns</a:t>
            </a:r>
          </a:p>
          <a:p>
            <a:r>
              <a:rPr sz="2800" dirty="0" smtClean="0"/>
              <a:t>Separated Presentation Patterns</a:t>
            </a:r>
          </a:p>
          <a:p>
            <a:r>
              <a:rPr sz="2800" dirty="0" smtClean="0"/>
              <a:t>Commanding &amp; </a:t>
            </a:r>
            <a:r>
              <a:rPr sz="2800" dirty="0" err="1" smtClean="0"/>
              <a:t>Eventing</a:t>
            </a:r>
            <a:r>
              <a:rPr sz="2800" dirty="0" smtClean="0"/>
              <a:t> Patterns</a:t>
            </a:r>
          </a:p>
          <a:p>
            <a:r>
              <a:rPr sz="2800" dirty="0" smtClean="0"/>
              <a:t>Multi-Targeting</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p:cNvSpPr/>
          <p:nvPr/>
        </p:nvSpPr>
        <p:spPr bwMode="auto">
          <a:xfrm>
            <a:off x="1" y="-82550"/>
            <a:ext cx="10109200" cy="6931025"/>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accent1">
                  <a:alpha val="30000"/>
                </a:schemeClr>
              </a:gs>
              <a:gs pos="100000">
                <a:srgbClr val="000000">
                  <a:alpha val="10000"/>
                </a:srgbClr>
              </a:gs>
            </a:gsLst>
            <a:lin ang="2700000" scaled="1"/>
            <a:tileRect/>
          </a:gradFill>
          <a:ln w="9525">
            <a:noFill/>
            <a:miter lim="800000"/>
            <a:headEnd/>
            <a:tailEnd/>
          </a:ln>
        </p:spPr>
        <p:txBody>
          <a:bodyPr anchor="t" anchorCtr="0"/>
          <a:lstStyle/>
          <a:p>
            <a:pPr algn="ctr" defTabSz="914099" fontAlgn="base">
              <a:spcBef>
                <a:spcPct val="0"/>
              </a:spcBef>
              <a:spcAft>
                <a:spcPct val="0"/>
              </a:spcAft>
              <a:defRPr/>
            </a:pPr>
            <a:endParaRPr lang="en-US" sz="32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 name="Rectangle 5"/>
          <p:cNvSpPr/>
          <p:nvPr/>
        </p:nvSpPr>
        <p:spPr bwMode="auto">
          <a:xfrm>
            <a:off x="-2298032" y="23853"/>
            <a:ext cx="2141623" cy="794084"/>
          </a:xfrm>
          <a:prstGeom prst="rect">
            <a:avLst/>
          </a:prstGeom>
          <a:ln w="38100">
            <a:solidFill>
              <a:srgbClr val="FFFF00"/>
            </a:solidFill>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b="1" dirty="0" smtClean="0"/>
              <a:t>Required Slide</a:t>
            </a:r>
            <a:endParaRPr lang="en-US" sz="2400" b="1" dirty="0" smtClean="0">
              <a:solidFill>
                <a:srgbClr val="FFFFFF"/>
              </a:solidFill>
              <a:effectLst>
                <a:outerShdw blurRad="38100" dist="38100" dir="2700000" algn="tl">
                  <a:srgbClr val="000000">
                    <a:alpha val="43137"/>
                  </a:srgbClr>
                </a:outerShdw>
              </a:effectLst>
            </a:endParaRPr>
          </a:p>
        </p:txBody>
      </p:sp>
      <p:sp>
        <p:nvSpPr>
          <p:cNvPr id="5" name="Round Same Side Corner Rectangle 4"/>
          <p:cNvSpPr/>
          <p:nvPr/>
        </p:nvSpPr>
        <p:spPr bwMode="hidden">
          <a:xfrm rot="5400000">
            <a:off x="1064193" y="2283808"/>
            <a:ext cx="2443162" cy="5360192"/>
          </a:xfrm>
          <a:prstGeom prst="round2SameRect">
            <a:avLst>
              <a:gd name="adj1" fmla="val 50000"/>
              <a:gd name="adj2" fmla="val 0"/>
            </a:avLst>
          </a:prstGeom>
          <a:gradFill flip="none" rotWithShape="1">
            <a:gsLst>
              <a:gs pos="0">
                <a:schemeClr val="accent2"/>
              </a:gs>
              <a:gs pos="24000">
                <a:schemeClr val="accent2">
                  <a:alpha val="65000"/>
                </a:schemeClr>
              </a:gs>
              <a:gs pos="35000">
                <a:schemeClr val="accent2">
                  <a:alpha val="75000"/>
                </a:schemeClr>
              </a:gs>
              <a:gs pos="100000">
                <a:srgbClr val="0270DB">
                  <a:alpha val="0"/>
                </a:srgbClr>
              </a:gs>
            </a:gsLst>
            <a:lin ang="5400000" scaled="1"/>
            <a:tileRect/>
          </a:gradFill>
          <a:ln w="38100">
            <a:noFill/>
            <a:headEnd type="none" w="med" len="med"/>
            <a:tailEnd type="none" w="med" len="med"/>
          </a:ln>
          <a:effectLst/>
          <a:scene3d>
            <a:camera prst="orthographicFront">
              <a:rot lat="0" lon="0" rev="0"/>
            </a:camera>
            <a:lightRig rig="threePt" dir="t">
              <a:rot lat="0" lon="0" rev="9000000"/>
            </a:lightRig>
          </a:scene3d>
          <a:sp3d prstMaterial="flat">
            <a:bevelT w="95250" h="95250"/>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7" name="Rounded Rectangle 6"/>
          <p:cNvSpPr/>
          <p:nvPr/>
        </p:nvSpPr>
        <p:spPr bwMode="blackGray">
          <a:xfrm>
            <a:off x="318655" y="3978999"/>
            <a:ext cx="4419600"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Complete a session evaluation and enter to win!</a:t>
            </a:r>
          </a:p>
        </p:txBody>
      </p:sp>
      <p:pic>
        <p:nvPicPr>
          <p:cNvPr id="8" name="Picture 7" descr="sun1.png"/>
          <p:cNvPicPr>
            <a:picLocks noChangeAspect="1"/>
          </p:cNvPicPr>
          <p:nvPr/>
        </p:nvPicPr>
        <p:blipFill>
          <a:blip r:embed="rId3" cstate="email"/>
          <a:srcRect/>
          <a:stretch>
            <a:fillRect/>
          </a:stretch>
        </p:blipFill>
        <p:spPr bwMode="auto">
          <a:xfrm>
            <a:off x="5621339" y="2211099"/>
            <a:ext cx="2590800" cy="1304925"/>
          </a:xfrm>
          <a:prstGeom prst="rect">
            <a:avLst/>
          </a:prstGeom>
          <a:noFill/>
          <a:ln w="9525">
            <a:noFill/>
            <a:miter lim="800000"/>
            <a:headEnd/>
            <a:tailEnd/>
          </a:ln>
          <a:effectLst>
            <a:outerShdw dist="38100" dir="2700000" rotWithShape="0">
              <a:srgbClr val="808080">
                <a:alpha val="42999"/>
              </a:srgbClr>
            </a:outerShdw>
          </a:effectLst>
        </p:spPr>
      </p:pic>
      <p:pic>
        <p:nvPicPr>
          <p:cNvPr id="9" name="Picture 8" descr="sun3.png"/>
          <p:cNvPicPr>
            <a:picLocks noChangeAspect="1"/>
          </p:cNvPicPr>
          <p:nvPr/>
        </p:nvPicPr>
        <p:blipFill>
          <a:blip r:embed="rId4" cstate="email"/>
          <a:srcRect/>
          <a:stretch>
            <a:fillRect/>
          </a:stretch>
        </p:blipFill>
        <p:spPr bwMode="auto">
          <a:xfrm>
            <a:off x="1461654" y="1825770"/>
            <a:ext cx="2209800" cy="871537"/>
          </a:xfrm>
          <a:prstGeom prst="rect">
            <a:avLst/>
          </a:prstGeom>
          <a:noFill/>
          <a:ln w="9525">
            <a:noFill/>
            <a:miter lim="800000"/>
            <a:headEnd/>
            <a:tailEnd/>
          </a:ln>
          <a:effectLst>
            <a:outerShdw dist="38100" dir="2700000" rotWithShape="0">
              <a:srgbClr val="808080">
                <a:alpha val="42999"/>
              </a:srgbClr>
            </a:outerShdw>
          </a:effectLst>
        </p:spPr>
      </p:pic>
      <p:pic>
        <p:nvPicPr>
          <p:cNvPr id="10" name="Picture 9" descr="sun4.png"/>
          <p:cNvPicPr>
            <a:picLocks noChangeAspect="1"/>
          </p:cNvPicPr>
          <p:nvPr/>
        </p:nvPicPr>
        <p:blipFill>
          <a:blip r:embed="rId5" cstate="email"/>
          <a:srcRect/>
          <a:stretch>
            <a:fillRect/>
          </a:stretch>
        </p:blipFill>
        <p:spPr bwMode="auto">
          <a:xfrm>
            <a:off x="5798128" y="3782580"/>
            <a:ext cx="2819400" cy="2303463"/>
          </a:xfrm>
          <a:prstGeom prst="rect">
            <a:avLst/>
          </a:prstGeom>
          <a:noFill/>
          <a:ln w="9525">
            <a:noFill/>
            <a:miter lim="800000"/>
            <a:headEnd/>
            <a:tailEnd/>
          </a:ln>
          <a:effectLst>
            <a:outerShdw dist="38100" dir="2700000" rotWithShape="0">
              <a:srgbClr val="808080">
                <a:alpha val="42999"/>
              </a:srgbClr>
            </a:outerShdw>
          </a:effectLst>
        </p:spPr>
      </p:pic>
      <p:pic>
        <p:nvPicPr>
          <p:cNvPr id="11" name="Picture 10" descr="sun5.png"/>
          <p:cNvPicPr>
            <a:picLocks noChangeAspect="1"/>
          </p:cNvPicPr>
          <p:nvPr/>
        </p:nvPicPr>
        <p:blipFill>
          <a:blip r:embed="rId6" cstate="email"/>
          <a:srcRect/>
          <a:stretch>
            <a:fillRect/>
          </a:stretch>
        </p:blipFill>
        <p:spPr bwMode="auto">
          <a:xfrm>
            <a:off x="3747655" y="2511569"/>
            <a:ext cx="1582738" cy="871537"/>
          </a:xfrm>
          <a:prstGeom prst="rect">
            <a:avLst/>
          </a:prstGeom>
          <a:noFill/>
          <a:ln w="9525">
            <a:noFill/>
            <a:miter lim="800000"/>
            <a:headEnd/>
            <a:tailEnd/>
          </a:ln>
          <a:effectLst>
            <a:outerShdw dist="38100" dir="2700000" rotWithShape="0">
              <a:srgbClr val="808080">
                <a:alpha val="42999"/>
              </a:srgbClr>
            </a:outerShdw>
          </a:effectLst>
        </p:spPr>
      </p:pic>
      <p:pic>
        <p:nvPicPr>
          <p:cNvPr id="12" name="Picture 11" descr="black_Newline_Summit_JPGlogo.jpg"/>
          <p:cNvPicPr>
            <a:picLocks noChangeAspect="1"/>
          </p:cNvPicPr>
          <p:nvPr/>
        </p:nvPicPr>
        <p:blipFill>
          <a:blip r:embed="rId7" cstate="email"/>
          <a:srcRect b="10074"/>
          <a:stretch>
            <a:fillRect/>
          </a:stretch>
        </p:blipFill>
        <p:spPr>
          <a:xfrm>
            <a:off x="6525491" y="332509"/>
            <a:ext cx="2341418" cy="900546"/>
          </a:xfrm>
          <a:prstGeom prst="rect">
            <a:avLst/>
          </a:prstGeom>
        </p:spPr>
      </p:pic>
      <p:sp>
        <p:nvSpPr>
          <p:cNvPr id="13" name="Subtitle 2"/>
          <p:cNvSpPr txBox="1">
            <a:spLocks/>
          </p:cNvSpPr>
          <p:nvPr/>
        </p:nvSpPr>
        <p:spPr>
          <a:xfrm>
            <a:off x="436415" y="221669"/>
            <a:ext cx="4565073" cy="1288473"/>
          </a:xfrm>
          <a:prstGeom prst="rect">
            <a:avLst/>
          </a:prstGeom>
        </p:spPr>
        <p:txBody>
          <a:bodyPr>
            <a:normAutofit/>
          </a:bodyPr>
          <a:lstStyle/>
          <a:p>
            <a:pPr algn="ctr">
              <a:spcBef>
                <a:spcPct val="20000"/>
              </a:spcBef>
              <a:buFont typeface="Arial" charset="0"/>
              <a:buNone/>
            </a:pPr>
            <a:r>
              <a:rPr lang="en-US" sz="3200" b="1" dirty="0">
                <a:solidFill>
                  <a:srgbClr val="FFFFFF"/>
                </a:solidFill>
                <a:effectLst>
                  <a:outerShdw blurRad="38100" dist="38100" dir="2700000" algn="tl">
                    <a:srgbClr val="1F497D"/>
                  </a:outerShdw>
                </a:effectLst>
                <a:cs typeface="Arial" charset="0"/>
              </a:rPr>
              <a:t>10 pairs of MP3 </a:t>
            </a:r>
            <a:r>
              <a:rPr lang="en-US" sz="3200" b="1" dirty="0" smtClean="0">
                <a:solidFill>
                  <a:srgbClr val="FFFFFF"/>
                </a:solidFill>
                <a:effectLst>
                  <a:outerShdw blurRad="38100" dist="38100" dir="2700000" algn="tl">
                    <a:srgbClr val="1F497D"/>
                  </a:outerShdw>
                </a:effectLst>
                <a:cs typeface="Arial" charset="0"/>
              </a:rPr>
              <a:t>sunglasses </a:t>
            </a:r>
            <a:r>
              <a:rPr lang="en-US" sz="3200" b="1" dirty="0">
                <a:solidFill>
                  <a:srgbClr val="FFFFFF"/>
                </a:solidFill>
                <a:effectLst>
                  <a:outerShdw blurRad="38100" dist="38100" dir="2700000" algn="tl">
                    <a:srgbClr val="1F497D"/>
                  </a:outerShdw>
                </a:effectLst>
                <a:cs typeface="Arial" charset="0"/>
              </a:rPr>
              <a:t>to be </a:t>
            </a:r>
            <a:r>
              <a:rPr lang="en-US" sz="3200" b="1" dirty="0" smtClean="0">
                <a:solidFill>
                  <a:srgbClr val="FFFFFF"/>
                </a:solidFill>
                <a:effectLst>
                  <a:outerShdw blurRad="38100" dist="38100" dir="2700000" algn="tl">
                    <a:srgbClr val="1F497D"/>
                  </a:outerShdw>
                </a:effectLst>
                <a:cs typeface="Arial" charset="0"/>
              </a:rPr>
              <a:t>won</a:t>
            </a:r>
            <a:endParaRPr lang="en-US" sz="3200" b="1" dirty="0">
              <a:solidFill>
                <a:srgbClr val="FFFFFF"/>
              </a:solidFill>
              <a:effectLst>
                <a:outerShdw blurRad="38100" dist="38100" dir="2700000" algn="tl">
                  <a:srgbClr val="1F497D"/>
                </a:outerShdw>
              </a:effectLst>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50000" fill="hold" grpId="1" nodeType="withEffect">
                                  <p:stCondLst>
                                    <p:cond delay="0"/>
                                  </p:stCondLst>
                                  <p:childTnLst>
                                    <p:animMotion origin="layout" path="M -0.25 -1.48148E-6 L 3.33333E-6 -1.48148E-6 " pathEditMode="relative" rAng="0" ptsTypes="AA">
                                      <p:cBhvr>
                                        <p:cTn id="9" dur="1000" fill="hold"/>
                                        <p:tgtEl>
                                          <p:spTgt spid="5"/>
                                        </p:tgtEl>
                                        <p:attrNameLst>
                                          <p:attrName>ppt_x</p:attrName>
                                          <p:attrName>ppt_y</p:attrName>
                                        </p:attrNameLst>
                                      </p:cBhvr>
                                      <p:rCtr x="125"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64" presetClass="path" presetSubtype="0" decel="50000" fill="hold" grpId="1" nodeType="withEffect">
                                  <p:stCondLst>
                                    <p:cond delay="0"/>
                                  </p:stCondLst>
                                  <p:childTnLst>
                                    <p:animMotion origin="layout" path="M 4.16667E-6 0.33334 L 4.16667E-6 -3.33333E-6 " pathEditMode="relative" rAng="0" ptsTypes="AA">
                                      <p:cBhvr>
                                        <p:cTn id="14" dur="1000" fill="hold"/>
                                        <p:tgtEl>
                                          <p:spTgt spid="7"/>
                                        </p:tgtEl>
                                        <p:attrNameLst>
                                          <p:attrName>ppt_x</p:attrName>
                                          <p:attrName>ppt_y</p:attrName>
                                        </p:attrNameLst>
                                      </p:cBhvr>
                                      <p:rCtr x="0" y="-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cstate="email"/>
          <a:stretch>
            <a:fillRect/>
          </a:stretch>
        </p:blipFill>
        <p:spPr bwMode="black">
          <a:xfrm>
            <a:off x="2286000" y="2590800"/>
            <a:ext cx="4572000" cy="986114"/>
          </a:xfrm>
          <a:prstGeom prst="rect">
            <a:avLst/>
          </a:prstGeom>
          <a:noFill/>
          <a:ln>
            <a:noFill/>
          </a:ln>
        </p:spPr>
      </p:pic>
      <p:sp>
        <p:nvSpPr>
          <p:cNvPr id="5" name="Text Box 3"/>
          <p:cNvSpPr txBox="1">
            <a:spLocks noChangeArrowheads="1"/>
          </p:cNvSpPr>
          <p:nvPr/>
        </p:nvSpPr>
        <p:spPr bwMode="blackWhite">
          <a:xfrm>
            <a:off x="967578" y="5580925"/>
            <a:ext cx="7208845" cy="461651"/>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600" dirty="0">
                <a:latin typeface="Calibri" pitchFamily="34" charset="0"/>
                <a:cs typeface="Arial" charset="0"/>
              </a:rPr>
              <a:t>© </a:t>
            </a:r>
            <a:r>
              <a:rPr lang="en-US" sz="600" dirty="0" smtClean="0">
                <a:latin typeface="Calibri" pitchFamily="34" charset="0"/>
                <a:cs typeface="Arial" charset="0"/>
              </a:rPr>
              <a:t>2009 Microsoft </a:t>
            </a:r>
            <a:r>
              <a:rPr lang="en-US" sz="600" dirty="0">
                <a:latin typeface="Calibr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600" dirty="0">
                <a:latin typeface="Calibr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00" dirty="0" smtClean="0">
                <a:latin typeface="Calibri" pitchFamily="34" charset="0"/>
                <a:cs typeface="Arial" charset="0"/>
              </a:rPr>
              <a:t>MICROSOFT </a:t>
            </a:r>
            <a:r>
              <a:rPr lang="en-US" sz="600" dirty="0">
                <a:latin typeface="Calibri" pitchFamily="34" charset="0"/>
                <a:cs typeface="Arial" charset="0"/>
              </a:rPr>
              <a:t>MAKES NO WARRANTIES, EXPRESS, IMPLIED OR STATUTORY, AS TO THE INFORMATION IN THIS PRESENTATION.</a:t>
            </a:r>
          </a:p>
        </p:txBody>
      </p:sp>
      <p:sp>
        <p:nvSpPr>
          <p:cNvPr id="6" name="Rectangle 5"/>
          <p:cNvSpPr/>
          <p:nvPr/>
        </p:nvSpPr>
        <p:spPr bwMode="auto">
          <a:xfrm>
            <a:off x="-2298032" y="0"/>
            <a:ext cx="2141623" cy="794084"/>
          </a:xfrm>
          <a:prstGeom prst="rect">
            <a:avLst/>
          </a:prstGeom>
          <a:ln w="38100">
            <a:solidFill>
              <a:srgbClr val="FFFF00"/>
            </a:solidFill>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b="1" dirty="0" smtClean="0"/>
              <a:t>Required Slide</a:t>
            </a:r>
            <a:endParaRPr lang="en-US" sz="2400" b="1" dirty="0" smtClean="0">
              <a:solidFill>
                <a:srgbClr val="FFFFFF"/>
              </a:solidFill>
              <a:effectLst>
                <a:outerShdw blurRad="38100" dist="38100" dir="2700000" algn="tl">
                  <a:srgbClr val="000000">
                    <a:alpha val="43137"/>
                  </a:srgbClr>
                </a:outerShdw>
              </a:effectLst>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traight_spaghetti_338544_2071.jpg"/>
          <p:cNvPicPr>
            <a:picLocks noChangeAspect="1"/>
          </p:cNvPicPr>
          <p:nvPr/>
        </p:nvPicPr>
        <p:blipFill>
          <a:blip r:embed="rId3" cstate="email"/>
          <a:stretch>
            <a:fillRect/>
          </a:stretch>
        </p:blipFill>
        <p:spPr>
          <a:xfrm flipH="1">
            <a:off x="798288" y="881748"/>
            <a:ext cx="7692567" cy="5769426"/>
          </a:xfrm>
          <a:prstGeom prst="rect">
            <a:avLst/>
          </a:prstGeom>
        </p:spPr>
      </p:pic>
      <p:pic>
        <p:nvPicPr>
          <p:cNvPr id="9" name="Picture 8" descr="spaghetti_mess_833284_76924111.jpg"/>
          <p:cNvPicPr>
            <a:picLocks noChangeAspect="1"/>
          </p:cNvPicPr>
          <p:nvPr/>
        </p:nvPicPr>
        <p:blipFill>
          <a:blip r:embed="rId4" cstate="email"/>
          <a:stretch>
            <a:fillRect/>
          </a:stretch>
        </p:blipFill>
        <p:spPr>
          <a:xfrm>
            <a:off x="754742" y="885371"/>
            <a:ext cx="7711923" cy="5783943"/>
          </a:xfrm>
          <a:prstGeom prst="rect">
            <a:avLst/>
          </a:prstGeom>
        </p:spPr>
      </p:pic>
      <p:sp>
        <p:nvSpPr>
          <p:cNvPr id="8" name="Title 7"/>
          <p:cNvSpPr>
            <a:spLocks noGrp="1"/>
          </p:cNvSpPr>
          <p:nvPr>
            <p:ph type="title"/>
          </p:nvPr>
        </p:nvSpPr>
        <p:spPr/>
        <p:txBody>
          <a:bodyPr/>
          <a:lstStyle/>
          <a:p>
            <a:r>
              <a:rPr lang="en-US" dirty="0" smtClean="0"/>
              <a:t>The Challenge</a:t>
            </a:r>
            <a:endParaRPr lang="en-US" dirty="0"/>
          </a:p>
        </p:txBody>
      </p:sp>
      <p:pic>
        <p:nvPicPr>
          <p:cNvPr id="6" name="Content Placeholder 3" descr="4120749~Spaghetti-Head-Posters.jpg"/>
          <p:cNvPicPr>
            <a:picLocks noChangeAspect="1"/>
          </p:cNvPicPr>
          <p:nvPr/>
        </p:nvPicPr>
        <p:blipFill>
          <a:blip r:embed="rId5" cstate="email"/>
          <a:stretch>
            <a:fillRect/>
          </a:stretch>
        </p:blipFill>
        <p:spPr>
          <a:xfrm>
            <a:off x="2110013" y="913017"/>
            <a:ext cx="4336178" cy="570549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000"/>
                                        <p:tgtEl>
                                          <p:spTgt spid="9"/>
                                        </p:tgtEl>
                                      </p:cBhvr>
                                    </p:animEffect>
                                    <p:set>
                                      <p:cBhvr>
                                        <p:cTn id="15" dur="1" fill="hold">
                                          <p:stCondLst>
                                            <p:cond delay="1999"/>
                                          </p:stCondLst>
                                        </p:cTn>
                                        <p:tgtEl>
                                          <p:spTgt spid="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7054" y="250372"/>
            <a:ext cx="8375946" cy="664797"/>
          </a:xfrm>
        </p:spPr>
        <p:txBody>
          <a:bodyPr/>
          <a:lstStyle/>
          <a:p>
            <a:r>
              <a:rPr lang="en-US" dirty="0" smtClean="0"/>
              <a:t>The Solution</a:t>
            </a:r>
            <a:endParaRPr lang="en-US" dirty="0"/>
          </a:p>
        </p:txBody>
      </p:sp>
      <p:pic>
        <p:nvPicPr>
          <p:cNvPr id="9" name="Picture 8" descr="Mixed Up Puzzle Jumbled.png"/>
          <p:cNvPicPr>
            <a:picLocks noChangeAspect="1"/>
          </p:cNvPicPr>
          <p:nvPr/>
        </p:nvPicPr>
        <p:blipFill>
          <a:blip r:embed="rId3" cstate="email"/>
          <a:srcRect/>
          <a:stretch>
            <a:fillRect/>
          </a:stretch>
        </p:blipFill>
        <p:spPr>
          <a:xfrm>
            <a:off x="500743" y="936171"/>
            <a:ext cx="8131628" cy="5301343"/>
          </a:xfrm>
          <a:prstGeom prst="rect">
            <a:avLst/>
          </a:prstGeom>
        </p:spPr>
      </p:pic>
      <p:pic>
        <p:nvPicPr>
          <p:cNvPr id="4" name="Picture 3" descr="Full Puzzle.jpg"/>
          <p:cNvPicPr>
            <a:picLocks noChangeAspect="1"/>
          </p:cNvPicPr>
          <p:nvPr/>
        </p:nvPicPr>
        <p:blipFill>
          <a:blip r:embed="rId4" cstate="email"/>
          <a:stretch>
            <a:fillRect/>
          </a:stretch>
        </p:blipFill>
        <p:spPr>
          <a:xfrm>
            <a:off x="304800" y="877608"/>
            <a:ext cx="8654141" cy="558769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872" y="1209505"/>
            <a:ext cx="8763000" cy="5262360"/>
          </a:xfrm>
        </p:spPr>
        <p:txBody>
          <a:bodyPr>
            <a:normAutofit/>
          </a:bodyPr>
          <a:lstStyle/>
          <a:p>
            <a:r>
              <a:rPr lang="en-US" dirty="0" smtClean="0"/>
              <a:t>The Problem:</a:t>
            </a:r>
          </a:p>
          <a:p>
            <a:pPr lvl="1"/>
            <a:r>
              <a:rPr lang="en-US" dirty="0" smtClean="0"/>
              <a:t>Client Applications are Challenging!</a:t>
            </a:r>
          </a:p>
          <a:p>
            <a:pPr lvl="1"/>
            <a:r>
              <a:rPr smtClean="0"/>
              <a:t>Beyond</a:t>
            </a:r>
            <a:r>
              <a:rPr lang="en-US" dirty="0" smtClean="0"/>
              <a:t> the </a:t>
            </a:r>
            <a:r>
              <a:rPr lang="en-US" dirty="0" err="1" smtClean="0"/>
              <a:t>Bling</a:t>
            </a:r>
            <a:r>
              <a:rPr lang="en-US" dirty="0" smtClean="0"/>
              <a:t> – How To Make The Application</a:t>
            </a:r>
            <a:br>
              <a:rPr lang="en-US" dirty="0" smtClean="0"/>
            </a:br>
            <a:r>
              <a:rPr lang="en-US" dirty="0" smtClean="0"/>
              <a:t>Dynamic, Customizable, Extensible, Testable?</a:t>
            </a:r>
            <a:br>
              <a:rPr lang="en-US" dirty="0" smtClean="0"/>
            </a:br>
            <a:endParaRPr lang="en-US" dirty="0" smtClean="0"/>
          </a:p>
          <a:p>
            <a:r>
              <a:rPr lang="en-US" dirty="0" smtClean="0"/>
              <a:t>The Solution:</a:t>
            </a:r>
          </a:p>
          <a:p>
            <a:pPr lvl="1"/>
            <a:r>
              <a:rPr lang="en-US" dirty="0" smtClean="0"/>
              <a:t>Break App Into Pieces</a:t>
            </a:r>
          </a:p>
          <a:p>
            <a:pPr lvl="1"/>
            <a:r>
              <a:rPr lang="en-US" dirty="0" smtClean="0"/>
              <a:t>Manage Dependencies Between Pieces</a:t>
            </a:r>
          </a:p>
          <a:p>
            <a:pPr lvl="1"/>
            <a:r>
              <a:rPr lang="en-US" dirty="0" smtClean="0"/>
              <a:t>Re-assemble App From Pieces</a:t>
            </a:r>
            <a:br>
              <a:rPr lang="en-US" dirty="0" smtClean="0"/>
            </a:br>
            <a:endParaRPr lang="en-US" dirty="0" smtClean="0"/>
          </a:p>
          <a:p>
            <a:r>
              <a:rPr lang="en-US" dirty="0" smtClean="0"/>
              <a:t>Prism – Patterns For Composite Client Apps</a:t>
            </a:r>
          </a:p>
        </p:txBody>
      </p:sp>
      <p:sp>
        <p:nvSpPr>
          <p:cNvPr id="5" name="Title 1"/>
          <p:cNvSpPr txBox="1">
            <a:spLocks/>
          </p:cNvSpPr>
          <p:nvPr/>
        </p:nvSpPr>
        <p:spPr>
          <a:xfrm>
            <a:off x="387054" y="228600"/>
            <a:ext cx="8375946" cy="664797"/>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Composite Client Applications</a:t>
            </a:r>
            <a:endParaRPr kumimoji="0" lang="en-US" sz="4800" b="0" i="0" u="none" strike="noStrike" kern="1200" cap="none" spc="-100" normalizeH="0" baseline="0" noProof="0" dirty="0">
              <a:ln w="3175">
                <a:noFill/>
              </a:ln>
              <a:solidFill>
                <a:schemeClr val="accent5"/>
              </a:solidFill>
              <a:effectLst/>
              <a:uLnTx/>
              <a:uFillTx/>
              <a:latin typeface="Calibri" pitchFamily="34" charset="0"/>
              <a:ea typeface="+mn-ea"/>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414462"/>
            <a:ext cx="8382000" cy="5121949"/>
          </a:xfrm>
        </p:spPr>
        <p:txBody>
          <a:bodyPr>
            <a:normAutofit lnSpcReduction="10000"/>
          </a:bodyPr>
          <a:lstStyle/>
          <a:p>
            <a:r>
              <a:rPr lang="en-US" dirty="0" smtClean="0"/>
              <a:t>Prism – Composite Client Application Guidance for WPF and Silverlight</a:t>
            </a:r>
          </a:p>
          <a:p>
            <a:pPr lvl="1"/>
            <a:r>
              <a:rPr lang="en-US" dirty="0" smtClean="0"/>
              <a:t>Library</a:t>
            </a:r>
          </a:p>
          <a:p>
            <a:pPr lvl="1"/>
            <a:r>
              <a:rPr lang="en-US" dirty="0" smtClean="0"/>
              <a:t>Reference Implementation</a:t>
            </a:r>
          </a:p>
          <a:p>
            <a:pPr lvl="1"/>
            <a:r>
              <a:rPr lang="en-US" dirty="0" smtClean="0"/>
              <a:t>Documentation</a:t>
            </a:r>
          </a:p>
          <a:p>
            <a:pPr lvl="1"/>
            <a:r>
              <a:rPr lang="en-US" dirty="0" smtClean="0"/>
              <a:t>Quick-Starts &amp; How-</a:t>
            </a:r>
            <a:r>
              <a:rPr lang="en-US" dirty="0" err="1" smtClean="0"/>
              <a:t>To’s</a:t>
            </a:r>
            <a:endParaRPr lang="en-US" dirty="0" smtClean="0"/>
          </a:p>
          <a:p>
            <a:pPr lvl="1"/>
            <a:r>
              <a:rPr lang="en-US" dirty="0" smtClean="0"/>
              <a:t>Community – </a:t>
            </a:r>
            <a:r>
              <a:rPr lang="en-US" dirty="0" err="1" smtClean="0"/>
              <a:t>CodePlex</a:t>
            </a:r>
            <a:endParaRPr lang="en-US" dirty="0" smtClean="0"/>
          </a:p>
          <a:p>
            <a:r>
              <a:rPr lang="en-US" dirty="0" smtClean="0"/>
              <a:t>Prism 1.0 – WPF</a:t>
            </a:r>
          </a:p>
          <a:p>
            <a:pPr lvl="1"/>
            <a:r>
              <a:rPr lang="en-US" dirty="0" smtClean="0"/>
              <a:t>Released July 2008</a:t>
            </a:r>
          </a:p>
          <a:p>
            <a:r>
              <a:rPr lang="en-US" dirty="0" smtClean="0"/>
              <a:t>Prism 2.0 – WPF &amp; Silverlight</a:t>
            </a:r>
          </a:p>
          <a:p>
            <a:pPr lvl="1"/>
            <a:r>
              <a:rPr lang="en-US" dirty="0" smtClean="0"/>
              <a:t>Released Feb 2009</a:t>
            </a:r>
            <a:endParaRPr lang="en-US" dirty="0"/>
          </a:p>
        </p:txBody>
      </p:sp>
      <p:sp>
        <p:nvSpPr>
          <p:cNvPr id="5" name="Title 1"/>
          <p:cNvSpPr txBox="1">
            <a:spLocks/>
          </p:cNvSpPr>
          <p:nvPr/>
        </p:nvSpPr>
        <p:spPr>
          <a:xfrm>
            <a:off x="387054" y="228600"/>
            <a:ext cx="8375946" cy="664797"/>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Prism – What’s In The Box?</a:t>
            </a:r>
            <a:endParaRPr kumimoji="0" lang="en-US" sz="4800" b="0" i="0" u="none" strike="noStrike" kern="1200" cap="none" spc="-100" normalizeH="0" baseline="0" noProof="0" dirty="0">
              <a:ln w="3175">
                <a:noFill/>
              </a:ln>
              <a:solidFill>
                <a:schemeClr val="accent5"/>
              </a:solidFill>
              <a:effectLst/>
              <a:uLnTx/>
              <a:uFillTx/>
              <a:latin typeface="Calibri" pitchFamily="34" charset="0"/>
              <a:ea typeface="+mn-ea"/>
              <a:cs typeface="Arial" charset="0"/>
            </a:endParaRPr>
          </a:p>
        </p:txBody>
      </p:sp>
      <p:pic>
        <p:nvPicPr>
          <p:cNvPr id="4" name="Picture 3" descr="\\eventsql\dvd\Online_ART\DVD_ART34\Artwork_Imagery\Icons - Illustrations\_WINDOWS SERVER ICONS\Tools\Toolbox tools repair fix Gray.png"/>
          <p:cNvPicPr>
            <a:picLocks noChangeAspect="1" noChangeArrowheads="1"/>
          </p:cNvPicPr>
          <p:nvPr/>
        </p:nvPicPr>
        <p:blipFill>
          <a:blip r:embed="rId3" cstate="email"/>
          <a:srcRect/>
          <a:stretch>
            <a:fillRect/>
          </a:stretch>
        </p:blipFill>
        <p:spPr bwMode="auto">
          <a:xfrm>
            <a:off x="6324600" y="3124200"/>
            <a:ext cx="2307026" cy="1367882"/>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Prism Reference Implementation</a:t>
            </a:r>
            <a:endParaRPr lang="en-US" dirty="0"/>
          </a:p>
        </p:txBody>
      </p:sp>
      <p:pic>
        <p:nvPicPr>
          <p:cNvPr id="1026" name="Picture 2"/>
          <p:cNvPicPr>
            <a:picLocks noChangeAspect="1" noChangeArrowheads="1"/>
          </p:cNvPicPr>
          <p:nvPr/>
        </p:nvPicPr>
        <p:blipFill>
          <a:blip r:embed="rId3" cstate="email"/>
          <a:srcRect/>
          <a:stretch>
            <a:fillRect/>
          </a:stretch>
        </p:blipFill>
        <p:spPr bwMode="auto">
          <a:xfrm>
            <a:off x="381000" y="1066800"/>
            <a:ext cx="6190729" cy="50196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email"/>
          <a:srcRect/>
          <a:stretch>
            <a:fillRect/>
          </a:stretch>
        </p:blipFill>
        <p:spPr bwMode="auto">
          <a:xfrm>
            <a:off x="2667000" y="1524000"/>
            <a:ext cx="6119526" cy="50292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6300" y="5257800"/>
            <a:ext cx="7804150" cy="1331686"/>
          </a:xfrm>
        </p:spPr>
        <p:txBody>
          <a:bodyPr/>
          <a:lstStyle/>
          <a:p>
            <a:r>
              <a:rPr lang="en-US" dirty="0" smtClean="0"/>
              <a:t>The </a:t>
            </a:r>
            <a:r>
              <a:rPr lang="en-US" dirty="0" err="1" smtClean="0"/>
              <a:t>StockTrader</a:t>
            </a:r>
            <a:r>
              <a:rPr lang="en-US" dirty="0" smtClean="0"/>
              <a:t> Reference Implementation</a:t>
            </a:r>
            <a:endParaRPr lang="en-US" dirty="0"/>
          </a:p>
        </p:txBody>
      </p:sp>
      <p:sp>
        <p:nvSpPr>
          <p:cNvPr id="4" name="Text Placeholder 3"/>
          <p:cNvSpPr>
            <a:spLocks noGrp="1"/>
          </p:cNvSpPr>
          <p:nvPr>
            <p:ph type="body" sz="quarter" idx="10"/>
          </p:nvPr>
        </p:nvSpPr>
        <p:spPr/>
        <p:txBody>
          <a:bodyPr/>
          <a:lstStyle/>
          <a:p>
            <a:r>
              <a:rPr lang="en-US" smtClean="0"/>
              <a:t>demo</a:t>
            </a:r>
            <a:endParaRPr lang="en-US" dirty="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Ed09_Africa">
  <a:themeElements>
    <a:clrScheme name="Custom 26">
      <a:dk1>
        <a:srgbClr val="000000"/>
      </a:dk1>
      <a:lt1>
        <a:srgbClr val="FFFFFF"/>
      </a:lt1>
      <a:dk2>
        <a:srgbClr val="CCFFCC"/>
      </a:dk2>
      <a:lt2>
        <a:srgbClr val="CCCCCC"/>
      </a:lt2>
      <a:accent1>
        <a:srgbClr val="99CC99"/>
      </a:accent1>
      <a:accent2>
        <a:srgbClr val="00994B"/>
      </a:accent2>
      <a:accent3>
        <a:srgbClr val="1E78B9"/>
      </a:accent3>
      <a:accent4>
        <a:srgbClr val="F5821E"/>
      </a:accent4>
      <a:accent5>
        <a:srgbClr val="FFFF11"/>
      </a:accent5>
      <a:accent6>
        <a:srgbClr val="D90026"/>
      </a:accent6>
      <a:hlink>
        <a:srgbClr val="F3EB4F"/>
      </a:hlink>
      <a:folHlink>
        <a:srgbClr val="68188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5520BFE53BEB478FC6DC84356B9BA1" ma:contentTypeVersion="0" ma:contentTypeDescription="Create a new document." ma:contentTypeScope="" ma:versionID="b6d0a67e52c79a43ec4d94ec3f5dacb3">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844AEB71-02C4-4259-98ED-18586721116B}">
  <ds:schemaRefs>
    <ds:schemaRef ds:uri="http://schemas.microsoft.com/office/2006/metadata/properties"/>
  </ds:schemaRefs>
</ds:datastoreItem>
</file>

<file path=customXml/itemProps2.xml><?xml version="1.0" encoding="utf-8"?>
<ds:datastoreItem xmlns:ds="http://schemas.openxmlformats.org/officeDocument/2006/customXml" ds:itemID="{CCD8FDCA-EA69-446E-AE52-D8676899A51C}">
  <ds:schemaRefs>
    <ds:schemaRef ds:uri="http://schemas.microsoft.com/sharepoint/v3/contenttype/forms"/>
  </ds:schemaRefs>
</ds:datastoreItem>
</file>

<file path=customXml/itemProps3.xml><?xml version="1.0" encoding="utf-8"?>
<ds:datastoreItem xmlns:ds="http://schemas.openxmlformats.org/officeDocument/2006/customXml" ds:itemID="{9A65AE5E-C876-434D-A961-7D87FA9C6F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TechEd09_Africa</Template>
  <TotalTime>186</TotalTime>
  <Words>2028</Words>
  <Application>Microsoft Office PowerPoint</Application>
  <PresentationFormat>On-screen Show (4:3)</PresentationFormat>
  <Paragraphs>287</Paragraphs>
  <Slides>31</Slides>
  <Notes>26</Notes>
  <HiddenSlides>5</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TechEd09_Africa</vt:lpstr>
      <vt:lpstr>Slide 1</vt:lpstr>
      <vt:lpstr>Building Silverlight &amp; WPF Applications With Prism</vt:lpstr>
      <vt:lpstr>Agenda</vt:lpstr>
      <vt:lpstr>The Challenge</vt:lpstr>
      <vt:lpstr>The Solution</vt:lpstr>
      <vt:lpstr>Slide 6</vt:lpstr>
      <vt:lpstr>Slide 7</vt:lpstr>
      <vt:lpstr>Prism Reference Implementation</vt:lpstr>
      <vt:lpstr>The StockTrader Reference Implementation</vt:lpstr>
      <vt:lpstr>Prism Core Concepts</vt:lpstr>
      <vt:lpstr>Modules </vt:lpstr>
      <vt:lpstr>Modules</vt:lpstr>
      <vt:lpstr>Modules and Catalogs</vt:lpstr>
      <vt:lpstr>UI Layout &amp; Composition</vt:lpstr>
      <vt:lpstr>UI Layout &amp; Composition</vt:lpstr>
      <vt:lpstr>UI Layout &amp; Composition</vt:lpstr>
      <vt:lpstr>Commands and Events</vt:lpstr>
      <vt:lpstr>Commands &amp; Events</vt:lpstr>
      <vt:lpstr>Separated Presentation</vt:lpstr>
      <vt:lpstr>Multi-Targeting</vt:lpstr>
      <vt:lpstr>Multi-Targeting: Strategies</vt:lpstr>
      <vt:lpstr>Multi-Targeting</vt:lpstr>
      <vt:lpstr>Summary </vt:lpstr>
      <vt:lpstr>Where Can You Find It?</vt:lpstr>
      <vt:lpstr>Slide 25</vt:lpstr>
      <vt:lpstr>Slide 26</vt:lpstr>
      <vt:lpstr>Resources</vt:lpstr>
      <vt:lpstr>Related Content</vt:lpstr>
      <vt:lpstr>Track Resources</vt:lpstr>
      <vt:lpstr>Slide 30</vt:lpstr>
      <vt:lpstr>Slide 31</vt:lpstr>
    </vt:vector>
  </TitlesOfParts>
  <Manager>&lt;Content Manager Name Here&gt;</Manager>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Tech·Ed  North America 2009</dc:subject>
  <dc:creator>user</dc:creator>
  <dc:description>Template: Slidework LLC
Formatting:
Event Date: May 11 - 15, 2009
Event Location: Los Angeles, CA
Audience:</dc:description>
  <cp:lastModifiedBy>Lauren</cp:lastModifiedBy>
  <cp:revision>32</cp:revision>
  <dcterms:created xsi:type="dcterms:W3CDTF">2009-06-29T13:46:16Z</dcterms:created>
  <dcterms:modified xsi:type="dcterms:W3CDTF">2009-08-13T17:33:50Z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0x010100CA5520BFE53BEB478FC6DC84356B9BA1</vt:lpwstr>
  </property>
</Properties>
</file>